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1"/>
    <p:sldMasterId id="2147483983" r:id="rId2"/>
  </p:sldMasterIdLst>
  <p:notesMasterIdLst>
    <p:notesMasterId r:id="rId27"/>
  </p:notesMasterIdLst>
  <p:sldIdLst>
    <p:sldId id="256" r:id="rId3"/>
    <p:sldId id="261" r:id="rId4"/>
    <p:sldId id="264" r:id="rId5"/>
    <p:sldId id="263" r:id="rId6"/>
    <p:sldId id="257" r:id="rId7"/>
    <p:sldId id="258" r:id="rId8"/>
    <p:sldId id="259" r:id="rId9"/>
    <p:sldId id="265" r:id="rId10"/>
    <p:sldId id="266" r:id="rId11"/>
    <p:sldId id="267" r:id="rId12"/>
    <p:sldId id="268" r:id="rId13"/>
    <p:sldId id="270" r:id="rId14"/>
    <p:sldId id="269" r:id="rId15"/>
    <p:sldId id="271" r:id="rId16"/>
    <p:sldId id="273" r:id="rId17"/>
    <p:sldId id="272" r:id="rId18"/>
    <p:sldId id="274" r:id="rId19"/>
    <p:sldId id="275" r:id="rId20"/>
    <p:sldId id="277" r:id="rId21"/>
    <p:sldId id="279" r:id="rId22"/>
    <p:sldId id="278" r:id="rId23"/>
    <p:sldId id="276"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Inventoried</c:v>
                </c:pt>
              </c:strCache>
            </c:strRef>
          </c:tx>
          <c:spPr>
            <a:ln w="28575" cap="rnd">
              <a:solidFill>
                <a:schemeClr val="accent1"/>
              </a:solidFill>
              <a:round/>
            </a:ln>
            <a:effectLst/>
          </c:spPr>
          <c:marker>
            <c:symbol val="none"/>
          </c:marker>
          <c:cat>
            <c:strRef>
              <c:f>Sheet1!$A$2:$A$7</c:f>
              <c:strCache>
                <c:ptCount val="6"/>
                <c:pt idx="1">
                  <c:v>Pre-2014</c:v>
                </c:pt>
                <c:pt idx="2">
                  <c:v>2014</c:v>
                </c:pt>
                <c:pt idx="3">
                  <c:v>2015</c:v>
                </c:pt>
                <c:pt idx="4">
                  <c:v>2016</c:v>
                </c:pt>
                <c:pt idx="5">
                  <c:v>2017</c:v>
                </c:pt>
              </c:strCache>
            </c:strRef>
          </c:cat>
          <c:val>
            <c:numRef>
              <c:f>Sheet1!$B$2:$B$7</c:f>
              <c:numCache>
                <c:formatCode>General</c:formatCode>
                <c:ptCount val="6"/>
                <c:pt idx="1">
                  <c:v>1357345</c:v>
                </c:pt>
                <c:pt idx="2">
                  <c:v>1425084</c:v>
                </c:pt>
                <c:pt idx="3">
                  <c:v>1483717</c:v>
                </c:pt>
                <c:pt idx="4">
                  <c:v>1862533</c:v>
                </c:pt>
                <c:pt idx="5">
                  <c:v>2398000</c:v>
                </c:pt>
              </c:numCache>
            </c:numRef>
          </c:val>
          <c:smooth val="0"/>
          <c:extLst>
            <c:ext xmlns:c16="http://schemas.microsoft.com/office/drawing/2014/chart" uri="{C3380CC4-5D6E-409C-BE32-E72D297353CC}">
              <c16:uniqueId val="{00000000-112C-4658-89CF-F13DAEF43568}"/>
            </c:ext>
          </c:extLst>
        </c:ser>
        <c:ser>
          <c:idx val="1"/>
          <c:order val="1"/>
          <c:tx>
            <c:strRef>
              <c:f>Sheet1!$C$1</c:f>
              <c:strCache>
                <c:ptCount val="1"/>
                <c:pt idx="0">
                  <c:v>Imaged</c:v>
                </c:pt>
              </c:strCache>
            </c:strRef>
          </c:tx>
          <c:spPr>
            <a:ln w="28575" cap="rnd">
              <a:solidFill>
                <a:schemeClr val="accent2"/>
              </a:solidFill>
              <a:round/>
            </a:ln>
            <a:effectLst/>
          </c:spPr>
          <c:marker>
            <c:symbol val="none"/>
          </c:marker>
          <c:cat>
            <c:strRef>
              <c:f>Sheet1!$A$2:$A$7</c:f>
              <c:strCache>
                <c:ptCount val="6"/>
                <c:pt idx="1">
                  <c:v>Pre-2014</c:v>
                </c:pt>
                <c:pt idx="2">
                  <c:v>2014</c:v>
                </c:pt>
                <c:pt idx="3">
                  <c:v>2015</c:v>
                </c:pt>
                <c:pt idx="4">
                  <c:v>2016</c:v>
                </c:pt>
                <c:pt idx="5">
                  <c:v>2017</c:v>
                </c:pt>
              </c:strCache>
            </c:strRef>
          </c:cat>
          <c:val>
            <c:numRef>
              <c:f>Sheet1!$C$2:$C$7</c:f>
              <c:numCache>
                <c:formatCode>General</c:formatCode>
                <c:ptCount val="6"/>
                <c:pt idx="1">
                  <c:v>256842</c:v>
                </c:pt>
                <c:pt idx="2">
                  <c:v>346983</c:v>
                </c:pt>
                <c:pt idx="3">
                  <c:v>403277</c:v>
                </c:pt>
                <c:pt idx="4">
                  <c:v>633196</c:v>
                </c:pt>
                <c:pt idx="5">
                  <c:v>1398165</c:v>
                </c:pt>
              </c:numCache>
            </c:numRef>
          </c:val>
          <c:smooth val="0"/>
          <c:extLst>
            <c:ext xmlns:c16="http://schemas.microsoft.com/office/drawing/2014/chart" uri="{C3380CC4-5D6E-409C-BE32-E72D297353CC}">
              <c16:uniqueId val="{00000001-112C-4658-89CF-F13DAEF43568}"/>
            </c:ext>
          </c:extLst>
        </c:ser>
        <c:dLbls>
          <c:showLegendKey val="0"/>
          <c:showVal val="0"/>
          <c:showCatName val="0"/>
          <c:showSerName val="0"/>
          <c:showPercent val="0"/>
          <c:showBubbleSize val="0"/>
        </c:dLbls>
        <c:smooth val="0"/>
        <c:axId val="386253784"/>
        <c:axId val="386249192"/>
      </c:lineChart>
      <c:catAx>
        <c:axId val="386253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386249192"/>
        <c:crosses val="autoZero"/>
        <c:auto val="1"/>
        <c:lblAlgn val="ctr"/>
        <c:lblOffset val="100"/>
        <c:noMultiLvlLbl val="0"/>
      </c:catAx>
      <c:valAx>
        <c:axId val="386249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386253784"/>
        <c:crosses val="autoZero"/>
        <c:crossBetween val="between"/>
      </c:valAx>
      <c:spPr>
        <a:solidFill>
          <a:schemeClr val="tx1"/>
        </a:solid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legend>
    <c:plotVisOnly val="1"/>
    <c:dispBlanksAs val="gap"/>
    <c:showDLblsOverMax val="0"/>
  </c:chart>
  <c:spPr>
    <a:solidFill>
      <a:schemeClr val="tx1"/>
    </a:solidFill>
    <a:ln>
      <a:solidFill>
        <a:schemeClr val="tx1"/>
      </a:solidFill>
    </a:ln>
    <a:effectLst/>
  </c:spPr>
  <c:txPr>
    <a:bodyPr/>
    <a:lstStyle/>
    <a:p>
      <a:pPr>
        <a:defRPr>
          <a:solidFill>
            <a:schemeClr val="bg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AAEB3-2791-4C7C-8C0A-E8BEDC7370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2689FD-C97C-4866-AD60-82FF44EF85ED}">
      <dgm:prSet/>
      <dgm:spPr/>
      <dgm:t>
        <a:bodyPr/>
        <a:lstStyle/>
        <a:p>
          <a:pPr rtl="0"/>
          <a:r>
            <a:rPr lang="en-US" b="1" dirty="0" smtClean="0"/>
            <a:t>2.4 million digital descriptive records</a:t>
          </a:r>
          <a:endParaRPr lang="en-US" dirty="0"/>
        </a:p>
      </dgm:t>
    </dgm:pt>
    <dgm:pt modelId="{FB19B2D8-5B18-4E75-BB18-777A47EC1869}" type="parTrans" cxnId="{0D838427-5404-49E3-BE6C-7DEE611855DD}">
      <dgm:prSet/>
      <dgm:spPr/>
      <dgm:t>
        <a:bodyPr/>
        <a:lstStyle/>
        <a:p>
          <a:endParaRPr lang="en-US"/>
        </a:p>
      </dgm:t>
    </dgm:pt>
    <dgm:pt modelId="{FA313BC2-ED80-4D75-909E-E2871CA59E65}" type="sibTrans" cxnId="{0D838427-5404-49E3-BE6C-7DEE611855DD}">
      <dgm:prSet/>
      <dgm:spPr/>
      <dgm:t>
        <a:bodyPr/>
        <a:lstStyle/>
        <a:p>
          <a:endParaRPr lang="en-US"/>
        </a:p>
      </dgm:t>
    </dgm:pt>
    <dgm:pt modelId="{F663261C-DEF9-4FD9-8BC1-FE885A50AE80}">
      <dgm:prSet/>
      <dgm:spPr/>
      <dgm:t>
        <a:bodyPr/>
        <a:lstStyle/>
        <a:p>
          <a:pPr rtl="0"/>
          <a:r>
            <a:rPr lang="en-US" b="1" dirty="0" smtClean="0"/>
            <a:t>1.4 million specimen images</a:t>
          </a:r>
          <a:endParaRPr lang="en-US" dirty="0"/>
        </a:p>
      </dgm:t>
    </dgm:pt>
    <dgm:pt modelId="{827E6F90-08B0-481D-88F9-329DF3C04DB0}" type="parTrans" cxnId="{77502C24-7B58-475C-B958-8C53C2DB90F2}">
      <dgm:prSet/>
      <dgm:spPr/>
      <dgm:t>
        <a:bodyPr/>
        <a:lstStyle/>
        <a:p>
          <a:endParaRPr lang="en-US"/>
        </a:p>
      </dgm:t>
    </dgm:pt>
    <dgm:pt modelId="{F2DF3294-84A3-4D07-999A-BD2CA80B27F1}" type="sibTrans" cxnId="{77502C24-7B58-475C-B958-8C53C2DB90F2}">
      <dgm:prSet/>
      <dgm:spPr/>
      <dgm:t>
        <a:bodyPr/>
        <a:lstStyle/>
        <a:p>
          <a:endParaRPr lang="en-US"/>
        </a:p>
      </dgm:t>
    </dgm:pt>
    <dgm:pt modelId="{2D1763AD-7DEB-467A-92D8-38CF8C93DE03}" type="pres">
      <dgm:prSet presAssocID="{65CAAEB3-2791-4C7C-8C0A-E8BEDC7370E3}" presName="linear" presStyleCnt="0">
        <dgm:presLayoutVars>
          <dgm:animLvl val="lvl"/>
          <dgm:resizeHandles val="exact"/>
        </dgm:presLayoutVars>
      </dgm:prSet>
      <dgm:spPr/>
      <dgm:t>
        <a:bodyPr/>
        <a:lstStyle/>
        <a:p>
          <a:endParaRPr lang="en-US"/>
        </a:p>
      </dgm:t>
    </dgm:pt>
    <dgm:pt modelId="{AD1F1DBD-06CB-47A0-9727-DDC7DCAD85EC}" type="pres">
      <dgm:prSet presAssocID="{A12689FD-C97C-4866-AD60-82FF44EF85ED}" presName="parentText" presStyleLbl="node1" presStyleIdx="0" presStyleCnt="2">
        <dgm:presLayoutVars>
          <dgm:chMax val="0"/>
          <dgm:bulletEnabled val="1"/>
        </dgm:presLayoutVars>
      </dgm:prSet>
      <dgm:spPr/>
      <dgm:t>
        <a:bodyPr/>
        <a:lstStyle/>
        <a:p>
          <a:endParaRPr lang="en-US"/>
        </a:p>
      </dgm:t>
    </dgm:pt>
    <dgm:pt modelId="{3D5510D9-28AB-4509-B370-8E5E37659271}" type="pres">
      <dgm:prSet presAssocID="{FA313BC2-ED80-4D75-909E-E2871CA59E65}" presName="spacer" presStyleCnt="0"/>
      <dgm:spPr/>
    </dgm:pt>
    <dgm:pt modelId="{8ECCC344-CD0B-4705-86E2-3447777300D4}" type="pres">
      <dgm:prSet presAssocID="{F663261C-DEF9-4FD9-8BC1-FE885A50AE80}" presName="parentText" presStyleLbl="node1" presStyleIdx="1" presStyleCnt="2">
        <dgm:presLayoutVars>
          <dgm:chMax val="0"/>
          <dgm:bulletEnabled val="1"/>
        </dgm:presLayoutVars>
      </dgm:prSet>
      <dgm:spPr/>
      <dgm:t>
        <a:bodyPr/>
        <a:lstStyle/>
        <a:p>
          <a:endParaRPr lang="en-US"/>
        </a:p>
      </dgm:t>
    </dgm:pt>
  </dgm:ptLst>
  <dgm:cxnLst>
    <dgm:cxn modelId="{77502C24-7B58-475C-B958-8C53C2DB90F2}" srcId="{65CAAEB3-2791-4C7C-8C0A-E8BEDC7370E3}" destId="{F663261C-DEF9-4FD9-8BC1-FE885A50AE80}" srcOrd="1" destOrd="0" parTransId="{827E6F90-08B0-481D-88F9-329DF3C04DB0}" sibTransId="{F2DF3294-84A3-4D07-999A-BD2CA80B27F1}"/>
    <dgm:cxn modelId="{0D838427-5404-49E3-BE6C-7DEE611855DD}" srcId="{65CAAEB3-2791-4C7C-8C0A-E8BEDC7370E3}" destId="{A12689FD-C97C-4866-AD60-82FF44EF85ED}" srcOrd="0" destOrd="0" parTransId="{FB19B2D8-5B18-4E75-BB18-777A47EC1869}" sibTransId="{FA313BC2-ED80-4D75-909E-E2871CA59E65}"/>
    <dgm:cxn modelId="{A6306D54-C4D0-457E-9EF1-AAAEAB64A923}" type="presOf" srcId="{65CAAEB3-2791-4C7C-8C0A-E8BEDC7370E3}" destId="{2D1763AD-7DEB-467A-92D8-38CF8C93DE03}" srcOrd="0" destOrd="0" presId="urn:microsoft.com/office/officeart/2005/8/layout/vList2"/>
    <dgm:cxn modelId="{1A158753-57E9-48CF-AB9C-2F433F93CB1E}" type="presOf" srcId="{A12689FD-C97C-4866-AD60-82FF44EF85ED}" destId="{AD1F1DBD-06CB-47A0-9727-DDC7DCAD85EC}" srcOrd="0" destOrd="0" presId="urn:microsoft.com/office/officeart/2005/8/layout/vList2"/>
    <dgm:cxn modelId="{B7185754-4B2A-4820-A192-3D12BBB28F6C}" type="presOf" srcId="{F663261C-DEF9-4FD9-8BC1-FE885A50AE80}" destId="{8ECCC344-CD0B-4705-86E2-3447777300D4}" srcOrd="0" destOrd="0" presId="urn:microsoft.com/office/officeart/2005/8/layout/vList2"/>
    <dgm:cxn modelId="{98DF2348-05EC-4445-AE69-3F896DC60D0B}" type="presParOf" srcId="{2D1763AD-7DEB-467A-92D8-38CF8C93DE03}" destId="{AD1F1DBD-06CB-47A0-9727-DDC7DCAD85EC}" srcOrd="0" destOrd="0" presId="urn:microsoft.com/office/officeart/2005/8/layout/vList2"/>
    <dgm:cxn modelId="{8FFCE50F-B3AD-4EC5-BF85-57C9D36DA69A}" type="presParOf" srcId="{2D1763AD-7DEB-467A-92D8-38CF8C93DE03}" destId="{3D5510D9-28AB-4509-B370-8E5E37659271}" srcOrd="1" destOrd="0" presId="urn:microsoft.com/office/officeart/2005/8/layout/vList2"/>
    <dgm:cxn modelId="{C9ECAACB-CFDD-47C8-BF86-AD050C935387}" type="presParOf" srcId="{2D1763AD-7DEB-467A-92D8-38CF8C93DE03}" destId="{8ECCC344-CD0B-4705-86E2-3447777300D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C78178-15D0-4232-92A2-C679B5AA4BA9}"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87464281-2FE6-4E26-852D-330176C360CD}">
      <dgm:prSet phldrT="[Text]"/>
      <dgm:spPr>
        <a:xfrm rot="5400000">
          <a:off x="3506806" y="130656"/>
          <a:ext cx="2008628" cy="1747506"/>
        </a:xfrm>
        <a:prstGeom prst="hexagon">
          <a:avLst>
            <a:gd name="adj" fmla="val 25000"/>
            <a:gd name="vf" fmla="val 1154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Deep Learning</a:t>
          </a:r>
          <a:endParaRPr lang="en-US" dirty="0">
            <a:solidFill>
              <a:sysClr val="window" lastClr="FFFFFF"/>
            </a:solidFill>
            <a:latin typeface="Calibri" panose="020F0502020204030204"/>
            <a:ea typeface="+mn-ea"/>
            <a:cs typeface="+mn-cs"/>
          </a:endParaRPr>
        </a:p>
      </dgm:t>
    </dgm:pt>
    <dgm:pt modelId="{ACEA50F2-7EC2-41AC-8891-2587DCAD6FBD}" type="parTrans" cxnId="{70808DDB-E05D-4AE5-95F4-62792B58F8BA}">
      <dgm:prSet/>
      <dgm:spPr/>
      <dgm:t>
        <a:bodyPr/>
        <a:lstStyle/>
        <a:p>
          <a:endParaRPr lang="en-US"/>
        </a:p>
      </dgm:t>
    </dgm:pt>
    <dgm:pt modelId="{2296EDBA-64F9-47FE-8823-0472B98A7906}" type="sibTrans" cxnId="{70808DDB-E05D-4AE5-95F4-62792B58F8BA}">
      <dgm:prSet/>
      <dgm:spPr>
        <a:xfrm rot="5400000">
          <a:off x="1619499" y="130656"/>
          <a:ext cx="2008628" cy="1747506"/>
        </a:xfrm>
        <a:prstGeom prst="hexagon">
          <a:avLst>
            <a:gd name="adj" fmla="val 25000"/>
            <a:gd name="vf" fmla="val 11547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solidFill>
              <a:sysClr val="window" lastClr="FFFFFF"/>
            </a:solidFill>
            <a:latin typeface="Calibri" panose="020F0502020204030204"/>
            <a:ea typeface="+mn-ea"/>
            <a:cs typeface="+mn-cs"/>
          </a:endParaRPr>
        </a:p>
      </dgm:t>
    </dgm:pt>
    <dgm:pt modelId="{7CAEC11B-6485-4F2D-9A80-618524F1BC8E}">
      <dgm:prSet phldrT="[Text]"/>
      <dgm:spPr>
        <a:xfrm>
          <a:off x="5437901" y="401821"/>
          <a:ext cx="2241629" cy="1205177"/>
        </a:xfrm>
        <a:prstGeom prst="rect">
          <a:avLst/>
        </a:prstGeom>
        <a:noFill/>
        <a:ln>
          <a:noFill/>
        </a:ln>
        <a:effectLst/>
      </dgm:spPr>
      <dgm:t>
        <a:bodyPr/>
        <a:lstStyle/>
        <a:p>
          <a:r>
            <a:rPr lang="en-US" dirty="0" smtClean="0">
              <a:solidFill>
                <a:sysClr val="windowText" lastClr="000000">
                  <a:hueOff val="0"/>
                  <a:satOff val="0"/>
                  <a:lumOff val="0"/>
                  <a:alphaOff val="0"/>
                </a:sysClr>
              </a:solidFill>
              <a:latin typeface="Calibri" panose="020F0502020204030204"/>
              <a:ea typeface="+mn-ea"/>
              <a:cs typeface="+mn-cs"/>
            </a:rPr>
            <a:t>Already used by post office to “read” handwritten addresses.</a:t>
          </a:r>
          <a:endParaRPr lang="en-US" dirty="0">
            <a:solidFill>
              <a:sysClr val="windowText" lastClr="000000">
                <a:hueOff val="0"/>
                <a:satOff val="0"/>
                <a:lumOff val="0"/>
                <a:alphaOff val="0"/>
              </a:sysClr>
            </a:solidFill>
            <a:latin typeface="Calibri" panose="020F0502020204030204"/>
            <a:ea typeface="+mn-ea"/>
            <a:cs typeface="+mn-cs"/>
          </a:endParaRPr>
        </a:p>
      </dgm:t>
    </dgm:pt>
    <dgm:pt modelId="{A082C956-A932-4868-927C-F0BA91B38E7B}" type="parTrans" cxnId="{D9D35014-EE1D-4DEF-8A5C-2710A3792305}">
      <dgm:prSet/>
      <dgm:spPr/>
      <dgm:t>
        <a:bodyPr/>
        <a:lstStyle/>
        <a:p>
          <a:endParaRPr lang="en-US"/>
        </a:p>
      </dgm:t>
    </dgm:pt>
    <dgm:pt modelId="{2E3B61C0-6A51-44A4-B804-FBB0917F18D4}" type="sibTrans" cxnId="{D9D35014-EE1D-4DEF-8A5C-2710A3792305}">
      <dgm:prSet/>
      <dgm:spPr/>
      <dgm:t>
        <a:bodyPr/>
        <a:lstStyle/>
        <a:p>
          <a:endParaRPr lang="en-US"/>
        </a:p>
      </dgm:t>
    </dgm:pt>
    <dgm:pt modelId="{8D4CAFD5-71BD-40B1-8C5C-EB7BECD060AB}">
      <dgm:prSet phldrT="[Text]"/>
      <dgm:spPr>
        <a:xfrm rot="5400000">
          <a:off x="2559537" y="1835580"/>
          <a:ext cx="2008628" cy="1747506"/>
        </a:xfrm>
        <a:prstGeom prst="hexagon">
          <a:avLst>
            <a:gd name="adj" fmla="val 25000"/>
            <a:gd name="vf" fmla="val 11547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panose="020F0502020204030204"/>
              <a:ea typeface="+mn-ea"/>
              <a:cs typeface="+mn-cs"/>
            </a:rPr>
            <a:t>Data Clean Up Tool</a:t>
          </a:r>
          <a:endParaRPr lang="en-US" dirty="0">
            <a:solidFill>
              <a:sysClr val="window" lastClr="FFFFFF"/>
            </a:solidFill>
            <a:latin typeface="Calibri" panose="020F0502020204030204"/>
            <a:ea typeface="+mn-ea"/>
            <a:cs typeface="+mn-cs"/>
          </a:endParaRPr>
        </a:p>
      </dgm:t>
    </dgm:pt>
    <dgm:pt modelId="{3E7DC348-4418-4A7C-8996-E8FE3D761E37}" type="parTrans" cxnId="{CED9A04C-4ED1-445A-B454-2F2505F96AE9}">
      <dgm:prSet/>
      <dgm:spPr/>
      <dgm:t>
        <a:bodyPr/>
        <a:lstStyle/>
        <a:p>
          <a:endParaRPr lang="en-US"/>
        </a:p>
      </dgm:t>
    </dgm:pt>
    <dgm:pt modelId="{0A6A5F38-B0DE-4CA3-A53C-5820BE4C0B5D}" type="sibTrans" cxnId="{CED9A04C-4ED1-445A-B454-2F2505F96AE9}">
      <dgm:prSet/>
      <dgm:spPr>
        <a:xfrm rot="5400000">
          <a:off x="4446844" y="1835580"/>
          <a:ext cx="2008628" cy="1747506"/>
        </a:xfrm>
        <a:prstGeom prst="hexagon">
          <a:avLst>
            <a:gd name="adj" fmla="val 25000"/>
            <a:gd name="vf" fmla="val 1154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solidFill>
              <a:sysClr val="window" lastClr="FFFFFF"/>
            </a:solidFill>
            <a:latin typeface="Calibri" panose="020F0502020204030204"/>
            <a:ea typeface="+mn-ea"/>
            <a:cs typeface="+mn-cs"/>
          </a:endParaRPr>
        </a:p>
      </dgm:t>
    </dgm:pt>
    <dgm:pt modelId="{2BCA8932-29F7-4E11-863C-866BC5D382A8}">
      <dgm:prSet phldrT="[Text]"/>
      <dgm:spPr>
        <a:xfrm>
          <a:off x="448468" y="2106744"/>
          <a:ext cx="2169318" cy="1205177"/>
        </a:xfrm>
        <a:prstGeom prst="rect">
          <a:avLst/>
        </a:prstGeom>
        <a:noFill/>
        <a:ln>
          <a:noFill/>
        </a:ln>
        <a:effectLst/>
      </dgm:spPr>
      <dgm:t>
        <a:bodyPr/>
        <a:lstStyle/>
        <a:p>
          <a:r>
            <a:rPr lang="en-US" dirty="0" smtClean="0">
              <a:solidFill>
                <a:sysClr val="windowText" lastClr="000000">
                  <a:hueOff val="0"/>
                  <a:satOff val="0"/>
                  <a:lumOff val="0"/>
                  <a:alphaOff val="0"/>
                </a:sysClr>
              </a:solidFill>
              <a:latin typeface="Calibri" panose="020F0502020204030204"/>
              <a:ea typeface="+mn-ea"/>
              <a:cs typeface="+mn-cs"/>
            </a:rPr>
            <a:t>The Smithsonian Digitization Program Office has expressed interest in developing a tool to tackle problematic fields</a:t>
          </a:r>
          <a:endParaRPr lang="en-US" dirty="0">
            <a:solidFill>
              <a:sysClr val="windowText" lastClr="000000">
                <a:hueOff val="0"/>
                <a:satOff val="0"/>
                <a:lumOff val="0"/>
                <a:alphaOff val="0"/>
              </a:sysClr>
            </a:solidFill>
            <a:latin typeface="Calibri" panose="020F0502020204030204"/>
            <a:ea typeface="+mn-ea"/>
            <a:cs typeface="+mn-cs"/>
          </a:endParaRPr>
        </a:p>
      </dgm:t>
    </dgm:pt>
    <dgm:pt modelId="{78EFD345-8CF3-4F90-A53A-2A4A36811D36}" type="parTrans" cxnId="{5659AAED-B5E7-4B42-B282-2C6491F0FB4C}">
      <dgm:prSet/>
      <dgm:spPr/>
      <dgm:t>
        <a:bodyPr/>
        <a:lstStyle/>
        <a:p>
          <a:endParaRPr lang="en-US"/>
        </a:p>
      </dgm:t>
    </dgm:pt>
    <dgm:pt modelId="{453D30AA-7E2E-422D-BA3A-E9D255A0DFED}" type="sibTrans" cxnId="{5659AAED-B5E7-4B42-B282-2C6491F0FB4C}">
      <dgm:prSet/>
      <dgm:spPr/>
      <dgm:t>
        <a:bodyPr/>
        <a:lstStyle/>
        <a:p>
          <a:endParaRPr lang="en-US"/>
        </a:p>
      </dgm:t>
    </dgm:pt>
    <dgm:pt modelId="{2E0C2E55-DEBC-4355-96B9-54992E4C7458}">
      <dgm:prSet phldrT="[Text]"/>
      <dgm:spPr>
        <a:xfrm rot="5400000">
          <a:off x="3506806" y="3540503"/>
          <a:ext cx="2008628" cy="1747506"/>
        </a:xfrm>
        <a:prstGeom prst="hexagon">
          <a:avLst>
            <a:gd name="adj" fmla="val 25000"/>
            <a:gd name="vf" fmla="val 11547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smtClean="0">
              <a:solidFill>
                <a:sysClr val="window" lastClr="FFFFFF"/>
              </a:solidFill>
              <a:latin typeface="Calibri" panose="020F0502020204030204"/>
              <a:ea typeface="+mn-ea"/>
              <a:cs typeface="+mn-cs"/>
            </a:rPr>
            <a:t>Georeferencing</a:t>
          </a:r>
          <a:endParaRPr lang="en-US" dirty="0">
            <a:solidFill>
              <a:sysClr val="window" lastClr="FFFFFF"/>
            </a:solidFill>
            <a:latin typeface="Calibri" panose="020F0502020204030204"/>
            <a:ea typeface="+mn-ea"/>
            <a:cs typeface="+mn-cs"/>
          </a:endParaRPr>
        </a:p>
      </dgm:t>
    </dgm:pt>
    <dgm:pt modelId="{DDF8DA8B-304C-48F2-9A5B-32E27C7602D5}" type="parTrans" cxnId="{675ADAF4-ADEF-4FC7-80C4-7656CFBB59EA}">
      <dgm:prSet/>
      <dgm:spPr/>
      <dgm:t>
        <a:bodyPr/>
        <a:lstStyle/>
        <a:p>
          <a:endParaRPr lang="en-US"/>
        </a:p>
      </dgm:t>
    </dgm:pt>
    <dgm:pt modelId="{B930EC6E-BA3C-4A32-9157-2C583CBFA0F9}" type="sibTrans" cxnId="{675ADAF4-ADEF-4FC7-80C4-7656CFBB59EA}">
      <dgm:prSet/>
      <dgm:spPr>
        <a:xfrm rot="5400000">
          <a:off x="1619499" y="3540503"/>
          <a:ext cx="2008628" cy="1747506"/>
        </a:xfrm>
        <a:prstGeom prst="hexagon">
          <a:avLst>
            <a:gd name="adj" fmla="val 25000"/>
            <a:gd name="vf" fmla="val 1154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a:solidFill>
              <a:sysClr val="window" lastClr="FFFFFF"/>
            </a:solidFill>
            <a:latin typeface="Calibri" panose="020F0502020204030204"/>
            <a:ea typeface="+mn-ea"/>
            <a:cs typeface="+mn-cs"/>
          </a:endParaRPr>
        </a:p>
      </dgm:t>
    </dgm:pt>
    <dgm:pt modelId="{0EBA5370-2BEE-4C64-9F68-70CF8D590794}">
      <dgm:prSet phldrT="[Text]"/>
      <dgm:spPr>
        <a:xfrm>
          <a:off x="5437901" y="3811668"/>
          <a:ext cx="2241629" cy="1205177"/>
        </a:xfrm>
        <a:prstGeom prst="rect">
          <a:avLst/>
        </a:prstGeom>
        <a:noFill/>
        <a:ln>
          <a:noFill/>
        </a:ln>
        <a:effectLst/>
      </dgm:spPr>
      <dgm:t>
        <a:bodyPr/>
        <a:lstStyle/>
        <a:p>
          <a:r>
            <a:rPr lang="en-US" dirty="0" smtClean="0">
              <a:solidFill>
                <a:sysClr val="windowText" lastClr="000000">
                  <a:hueOff val="0"/>
                  <a:satOff val="0"/>
                  <a:lumOff val="0"/>
                  <a:alphaOff val="0"/>
                </a:sysClr>
              </a:solidFill>
              <a:latin typeface="Calibri" panose="020F0502020204030204"/>
              <a:ea typeface="+mn-ea"/>
              <a:cs typeface="+mn-cs"/>
            </a:rPr>
            <a:t>Mass </a:t>
          </a:r>
          <a:r>
            <a:rPr lang="en-US" dirty="0" err="1" smtClean="0">
              <a:solidFill>
                <a:sysClr val="windowText" lastClr="000000">
                  <a:hueOff val="0"/>
                  <a:satOff val="0"/>
                  <a:lumOff val="0"/>
                  <a:alphaOff val="0"/>
                </a:sysClr>
              </a:solidFill>
              <a:latin typeface="Calibri" panose="020F0502020204030204"/>
              <a:ea typeface="+mn-ea"/>
              <a:cs typeface="+mn-cs"/>
            </a:rPr>
            <a:t>georeferencing</a:t>
          </a:r>
          <a:r>
            <a:rPr lang="en-US" dirty="0" smtClean="0">
              <a:solidFill>
                <a:sysClr val="windowText" lastClr="000000">
                  <a:hueOff val="0"/>
                  <a:satOff val="0"/>
                  <a:lumOff val="0"/>
                  <a:alphaOff val="0"/>
                </a:sysClr>
              </a:solidFill>
              <a:latin typeface="Calibri" panose="020F0502020204030204"/>
              <a:ea typeface="+mn-ea"/>
              <a:cs typeface="+mn-cs"/>
            </a:rPr>
            <a:t> using </a:t>
          </a:r>
          <a:r>
            <a:rPr lang="en-US" dirty="0" err="1" smtClean="0">
              <a:solidFill>
                <a:sysClr val="windowText" lastClr="000000">
                  <a:hueOff val="0"/>
                  <a:satOff val="0"/>
                  <a:lumOff val="0"/>
                  <a:alphaOff val="0"/>
                </a:sysClr>
              </a:solidFill>
              <a:latin typeface="Calibri" panose="020F0502020204030204"/>
              <a:ea typeface="+mn-ea"/>
              <a:cs typeface="+mn-cs"/>
            </a:rPr>
            <a:t>EMu</a:t>
          </a:r>
          <a:r>
            <a:rPr lang="en-US" dirty="0" smtClean="0">
              <a:solidFill>
                <a:sysClr val="windowText" lastClr="000000">
                  <a:hueOff val="0"/>
                  <a:satOff val="0"/>
                  <a:lumOff val="0"/>
                  <a:alphaOff val="0"/>
                </a:sysClr>
              </a:solidFill>
              <a:latin typeface="Calibri" panose="020F0502020204030204"/>
              <a:ea typeface="+mn-ea"/>
              <a:cs typeface="+mn-cs"/>
            </a:rPr>
            <a:t> tools and </a:t>
          </a:r>
          <a:r>
            <a:rPr lang="en-US" dirty="0" err="1" smtClean="0">
              <a:solidFill>
                <a:sysClr val="windowText" lastClr="000000">
                  <a:hueOff val="0"/>
                  <a:satOff val="0"/>
                  <a:lumOff val="0"/>
                  <a:alphaOff val="0"/>
                </a:sysClr>
              </a:solidFill>
              <a:latin typeface="Calibri" panose="020F0502020204030204"/>
              <a:ea typeface="+mn-ea"/>
              <a:cs typeface="+mn-cs"/>
            </a:rPr>
            <a:t>Geolocate</a:t>
          </a:r>
          <a:endParaRPr lang="en-US" dirty="0">
            <a:solidFill>
              <a:sysClr val="windowText" lastClr="000000">
                <a:hueOff val="0"/>
                <a:satOff val="0"/>
                <a:lumOff val="0"/>
                <a:alphaOff val="0"/>
              </a:sysClr>
            </a:solidFill>
            <a:latin typeface="Calibri" panose="020F0502020204030204"/>
            <a:ea typeface="+mn-ea"/>
            <a:cs typeface="+mn-cs"/>
          </a:endParaRPr>
        </a:p>
      </dgm:t>
    </dgm:pt>
    <dgm:pt modelId="{D5D33986-1251-46C3-B3BA-A3A2D91CD523}" type="parTrans" cxnId="{692DA268-212F-44B3-977F-ADE5D41946F9}">
      <dgm:prSet/>
      <dgm:spPr/>
      <dgm:t>
        <a:bodyPr/>
        <a:lstStyle/>
        <a:p>
          <a:endParaRPr lang="en-US"/>
        </a:p>
      </dgm:t>
    </dgm:pt>
    <dgm:pt modelId="{FBEBC068-B636-42EA-8F3C-BA1A7739AF3A}" type="sibTrans" cxnId="{692DA268-212F-44B3-977F-ADE5D41946F9}">
      <dgm:prSet/>
      <dgm:spPr/>
      <dgm:t>
        <a:bodyPr/>
        <a:lstStyle/>
        <a:p>
          <a:endParaRPr lang="en-US"/>
        </a:p>
      </dgm:t>
    </dgm:pt>
    <dgm:pt modelId="{E51615C6-42D8-494E-8322-65FF186B8E2A}" type="pres">
      <dgm:prSet presAssocID="{2EC78178-15D0-4232-92A2-C679B5AA4BA9}" presName="Name0" presStyleCnt="0">
        <dgm:presLayoutVars>
          <dgm:chMax/>
          <dgm:chPref/>
          <dgm:dir/>
          <dgm:animLvl val="lvl"/>
        </dgm:presLayoutVars>
      </dgm:prSet>
      <dgm:spPr/>
      <dgm:t>
        <a:bodyPr/>
        <a:lstStyle/>
        <a:p>
          <a:endParaRPr lang="en-US"/>
        </a:p>
      </dgm:t>
    </dgm:pt>
    <dgm:pt modelId="{C06A87BC-E849-4926-9982-DC10C80F1203}" type="pres">
      <dgm:prSet presAssocID="{87464281-2FE6-4E26-852D-330176C360CD}" presName="composite" presStyleCnt="0"/>
      <dgm:spPr/>
    </dgm:pt>
    <dgm:pt modelId="{D987D2B9-A654-4979-BB70-E8E5DCE7B335}" type="pres">
      <dgm:prSet presAssocID="{87464281-2FE6-4E26-852D-330176C360CD}" presName="Parent1" presStyleLbl="node1" presStyleIdx="0" presStyleCnt="6">
        <dgm:presLayoutVars>
          <dgm:chMax val="1"/>
          <dgm:chPref val="1"/>
          <dgm:bulletEnabled val="1"/>
        </dgm:presLayoutVars>
      </dgm:prSet>
      <dgm:spPr/>
      <dgm:t>
        <a:bodyPr/>
        <a:lstStyle/>
        <a:p>
          <a:endParaRPr lang="en-US"/>
        </a:p>
      </dgm:t>
    </dgm:pt>
    <dgm:pt modelId="{BEDACDFC-BC8A-43D4-90F9-DF715CB11745}" type="pres">
      <dgm:prSet presAssocID="{87464281-2FE6-4E26-852D-330176C360CD}" presName="Childtext1" presStyleLbl="revTx" presStyleIdx="0" presStyleCnt="3">
        <dgm:presLayoutVars>
          <dgm:chMax val="0"/>
          <dgm:chPref val="0"/>
          <dgm:bulletEnabled val="1"/>
        </dgm:presLayoutVars>
      </dgm:prSet>
      <dgm:spPr/>
      <dgm:t>
        <a:bodyPr/>
        <a:lstStyle/>
        <a:p>
          <a:endParaRPr lang="en-US"/>
        </a:p>
      </dgm:t>
    </dgm:pt>
    <dgm:pt modelId="{F77987F8-4038-427B-AC41-4020FC7F6EE5}" type="pres">
      <dgm:prSet presAssocID="{87464281-2FE6-4E26-852D-330176C360CD}" presName="BalanceSpacing" presStyleCnt="0"/>
      <dgm:spPr/>
    </dgm:pt>
    <dgm:pt modelId="{E9D8311A-2541-4756-B870-ADED042C3226}" type="pres">
      <dgm:prSet presAssocID="{87464281-2FE6-4E26-852D-330176C360CD}" presName="BalanceSpacing1" presStyleCnt="0"/>
      <dgm:spPr/>
    </dgm:pt>
    <dgm:pt modelId="{4A95CC18-2530-4958-B462-336D23AF2489}" type="pres">
      <dgm:prSet presAssocID="{2296EDBA-64F9-47FE-8823-0472B98A7906}" presName="Accent1Text" presStyleLbl="node1" presStyleIdx="1" presStyleCnt="6"/>
      <dgm:spPr/>
      <dgm:t>
        <a:bodyPr/>
        <a:lstStyle/>
        <a:p>
          <a:endParaRPr lang="en-US"/>
        </a:p>
      </dgm:t>
    </dgm:pt>
    <dgm:pt modelId="{E21E4528-5F9C-4A8C-86A8-9DBE1AC11EFE}" type="pres">
      <dgm:prSet presAssocID="{2296EDBA-64F9-47FE-8823-0472B98A7906}" presName="spaceBetweenRectangles" presStyleCnt="0"/>
      <dgm:spPr/>
    </dgm:pt>
    <dgm:pt modelId="{307775FF-2A03-4D75-A153-5EF2E1562139}" type="pres">
      <dgm:prSet presAssocID="{8D4CAFD5-71BD-40B1-8C5C-EB7BECD060AB}" presName="composite" presStyleCnt="0"/>
      <dgm:spPr/>
    </dgm:pt>
    <dgm:pt modelId="{A68D31CD-9D6C-474A-8A31-2DDAE35FC1BA}" type="pres">
      <dgm:prSet presAssocID="{8D4CAFD5-71BD-40B1-8C5C-EB7BECD060AB}" presName="Parent1" presStyleLbl="node1" presStyleIdx="2" presStyleCnt="6">
        <dgm:presLayoutVars>
          <dgm:chMax val="1"/>
          <dgm:chPref val="1"/>
          <dgm:bulletEnabled val="1"/>
        </dgm:presLayoutVars>
      </dgm:prSet>
      <dgm:spPr/>
      <dgm:t>
        <a:bodyPr/>
        <a:lstStyle/>
        <a:p>
          <a:endParaRPr lang="en-US"/>
        </a:p>
      </dgm:t>
    </dgm:pt>
    <dgm:pt modelId="{4618AB18-6781-4FB2-BACF-83D8584754B7}" type="pres">
      <dgm:prSet presAssocID="{8D4CAFD5-71BD-40B1-8C5C-EB7BECD060AB}" presName="Childtext1" presStyleLbl="revTx" presStyleIdx="1" presStyleCnt="3">
        <dgm:presLayoutVars>
          <dgm:chMax val="0"/>
          <dgm:chPref val="0"/>
          <dgm:bulletEnabled val="1"/>
        </dgm:presLayoutVars>
      </dgm:prSet>
      <dgm:spPr/>
      <dgm:t>
        <a:bodyPr/>
        <a:lstStyle/>
        <a:p>
          <a:endParaRPr lang="en-US"/>
        </a:p>
      </dgm:t>
    </dgm:pt>
    <dgm:pt modelId="{C69E7A2C-57B9-4F25-9503-0A07D6BF7940}" type="pres">
      <dgm:prSet presAssocID="{8D4CAFD5-71BD-40B1-8C5C-EB7BECD060AB}" presName="BalanceSpacing" presStyleCnt="0"/>
      <dgm:spPr/>
    </dgm:pt>
    <dgm:pt modelId="{F3882B33-57CA-4E63-ACA0-B9C0F4EE9C97}" type="pres">
      <dgm:prSet presAssocID="{8D4CAFD5-71BD-40B1-8C5C-EB7BECD060AB}" presName="BalanceSpacing1" presStyleCnt="0"/>
      <dgm:spPr/>
    </dgm:pt>
    <dgm:pt modelId="{A077DABC-D3AD-4F9A-B402-59EA82CF7625}" type="pres">
      <dgm:prSet presAssocID="{0A6A5F38-B0DE-4CA3-A53C-5820BE4C0B5D}" presName="Accent1Text" presStyleLbl="node1" presStyleIdx="3" presStyleCnt="6"/>
      <dgm:spPr/>
      <dgm:t>
        <a:bodyPr/>
        <a:lstStyle/>
        <a:p>
          <a:endParaRPr lang="en-US"/>
        </a:p>
      </dgm:t>
    </dgm:pt>
    <dgm:pt modelId="{C811A91E-A654-4D91-8E95-8C41DD560BFD}" type="pres">
      <dgm:prSet presAssocID="{0A6A5F38-B0DE-4CA3-A53C-5820BE4C0B5D}" presName="spaceBetweenRectangles" presStyleCnt="0"/>
      <dgm:spPr/>
    </dgm:pt>
    <dgm:pt modelId="{4B60F567-EE7F-4C6A-A3C9-1549E8D0B35D}" type="pres">
      <dgm:prSet presAssocID="{2E0C2E55-DEBC-4355-96B9-54992E4C7458}" presName="composite" presStyleCnt="0"/>
      <dgm:spPr/>
    </dgm:pt>
    <dgm:pt modelId="{B63E8FB1-C4EF-46E3-A3C9-89920A4ACBFE}" type="pres">
      <dgm:prSet presAssocID="{2E0C2E55-DEBC-4355-96B9-54992E4C7458}" presName="Parent1" presStyleLbl="node1" presStyleIdx="4" presStyleCnt="6">
        <dgm:presLayoutVars>
          <dgm:chMax val="1"/>
          <dgm:chPref val="1"/>
          <dgm:bulletEnabled val="1"/>
        </dgm:presLayoutVars>
      </dgm:prSet>
      <dgm:spPr/>
      <dgm:t>
        <a:bodyPr/>
        <a:lstStyle/>
        <a:p>
          <a:endParaRPr lang="en-US"/>
        </a:p>
      </dgm:t>
    </dgm:pt>
    <dgm:pt modelId="{15142657-5FFF-48F1-9380-952066AD3D88}" type="pres">
      <dgm:prSet presAssocID="{2E0C2E55-DEBC-4355-96B9-54992E4C7458}" presName="Childtext1" presStyleLbl="revTx" presStyleIdx="2" presStyleCnt="3">
        <dgm:presLayoutVars>
          <dgm:chMax val="0"/>
          <dgm:chPref val="0"/>
          <dgm:bulletEnabled val="1"/>
        </dgm:presLayoutVars>
      </dgm:prSet>
      <dgm:spPr/>
      <dgm:t>
        <a:bodyPr/>
        <a:lstStyle/>
        <a:p>
          <a:endParaRPr lang="en-US"/>
        </a:p>
      </dgm:t>
    </dgm:pt>
    <dgm:pt modelId="{8E0AB7B7-94F5-4727-8A28-BF25710C18CC}" type="pres">
      <dgm:prSet presAssocID="{2E0C2E55-DEBC-4355-96B9-54992E4C7458}" presName="BalanceSpacing" presStyleCnt="0"/>
      <dgm:spPr/>
    </dgm:pt>
    <dgm:pt modelId="{B6FC9107-614E-49F1-A2B9-49A154E7FCFE}" type="pres">
      <dgm:prSet presAssocID="{2E0C2E55-DEBC-4355-96B9-54992E4C7458}" presName="BalanceSpacing1" presStyleCnt="0"/>
      <dgm:spPr/>
    </dgm:pt>
    <dgm:pt modelId="{9E468264-EA19-4968-B109-082894511EB5}" type="pres">
      <dgm:prSet presAssocID="{B930EC6E-BA3C-4A32-9157-2C583CBFA0F9}" presName="Accent1Text" presStyleLbl="node1" presStyleIdx="5" presStyleCnt="6"/>
      <dgm:spPr/>
      <dgm:t>
        <a:bodyPr/>
        <a:lstStyle/>
        <a:p>
          <a:endParaRPr lang="en-US"/>
        </a:p>
      </dgm:t>
    </dgm:pt>
  </dgm:ptLst>
  <dgm:cxnLst>
    <dgm:cxn modelId="{D9D35014-EE1D-4DEF-8A5C-2710A3792305}" srcId="{87464281-2FE6-4E26-852D-330176C360CD}" destId="{7CAEC11B-6485-4F2D-9A80-618524F1BC8E}" srcOrd="0" destOrd="0" parTransId="{A082C956-A932-4868-927C-F0BA91B38E7B}" sibTransId="{2E3B61C0-6A51-44A4-B804-FBB0917F18D4}"/>
    <dgm:cxn modelId="{1C9A8836-0E00-469E-A240-5FE971B8C678}" type="presOf" srcId="{2BCA8932-29F7-4E11-863C-866BC5D382A8}" destId="{4618AB18-6781-4FB2-BACF-83D8584754B7}" srcOrd="0" destOrd="0" presId="urn:microsoft.com/office/officeart/2008/layout/AlternatingHexagons"/>
    <dgm:cxn modelId="{59ADEEF2-2578-40DF-A07C-86DF5F47D14E}" type="presOf" srcId="{0A6A5F38-B0DE-4CA3-A53C-5820BE4C0B5D}" destId="{A077DABC-D3AD-4F9A-B402-59EA82CF7625}" srcOrd="0" destOrd="0" presId="urn:microsoft.com/office/officeart/2008/layout/AlternatingHexagons"/>
    <dgm:cxn modelId="{3E55E0B4-0DD7-4C76-9462-CE797AF20FFC}" type="presOf" srcId="{B930EC6E-BA3C-4A32-9157-2C583CBFA0F9}" destId="{9E468264-EA19-4968-B109-082894511EB5}" srcOrd="0" destOrd="0" presId="urn:microsoft.com/office/officeart/2008/layout/AlternatingHexagons"/>
    <dgm:cxn modelId="{CED9A04C-4ED1-445A-B454-2F2505F96AE9}" srcId="{2EC78178-15D0-4232-92A2-C679B5AA4BA9}" destId="{8D4CAFD5-71BD-40B1-8C5C-EB7BECD060AB}" srcOrd="1" destOrd="0" parTransId="{3E7DC348-4418-4A7C-8996-E8FE3D761E37}" sibTransId="{0A6A5F38-B0DE-4CA3-A53C-5820BE4C0B5D}"/>
    <dgm:cxn modelId="{5234AB71-6F56-40F3-B7B3-DF69FF91F5BF}" type="presOf" srcId="{8D4CAFD5-71BD-40B1-8C5C-EB7BECD060AB}" destId="{A68D31CD-9D6C-474A-8A31-2DDAE35FC1BA}" srcOrd="0" destOrd="0" presId="urn:microsoft.com/office/officeart/2008/layout/AlternatingHexagons"/>
    <dgm:cxn modelId="{3E049818-1F49-475E-BBB6-D8E2E65D4AAE}" type="presOf" srcId="{87464281-2FE6-4E26-852D-330176C360CD}" destId="{D987D2B9-A654-4979-BB70-E8E5DCE7B335}" srcOrd="0" destOrd="0" presId="urn:microsoft.com/office/officeart/2008/layout/AlternatingHexagons"/>
    <dgm:cxn modelId="{5C11651A-99C2-4154-860A-47C8D4ADB17B}" type="presOf" srcId="{2EC78178-15D0-4232-92A2-C679B5AA4BA9}" destId="{E51615C6-42D8-494E-8322-65FF186B8E2A}" srcOrd="0" destOrd="0" presId="urn:microsoft.com/office/officeart/2008/layout/AlternatingHexagons"/>
    <dgm:cxn modelId="{692DA268-212F-44B3-977F-ADE5D41946F9}" srcId="{2E0C2E55-DEBC-4355-96B9-54992E4C7458}" destId="{0EBA5370-2BEE-4C64-9F68-70CF8D590794}" srcOrd="0" destOrd="0" parTransId="{D5D33986-1251-46C3-B3BA-A3A2D91CD523}" sibTransId="{FBEBC068-B636-42EA-8F3C-BA1A7739AF3A}"/>
    <dgm:cxn modelId="{5EE7F6D7-7F80-4EBF-8E17-F484F140276E}" type="presOf" srcId="{7CAEC11B-6485-4F2D-9A80-618524F1BC8E}" destId="{BEDACDFC-BC8A-43D4-90F9-DF715CB11745}" srcOrd="0" destOrd="0" presId="urn:microsoft.com/office/officeart/2008/layout/AlternatingHexagons"/>
    <dgm:cxn modelId="{70808DDB-E05D-4AE5-95F4-62792B58F8BA}" srcId="{2EC78178-15D0-4232-92A2-C679B5AA4BA9}" destId="{87464281-2FE6-4E26-852D-330176C360CD}" srcOrd="0" destOrd="0" parTransId="{ACEA50F2-7EC2-41AC-8891-2587DCAD6FBD}" sibTransId="{2296EDBA-64F9-47FE-8823-0472B98A7906}"/>
    <dgm:cxn modelId="{930D93F4-5D34-4EAF-BE14-98CB6E60C1C9}" type="presOf" srcId="{0EBA5370-2BEE-4C64-9F68-70CF8D590794}" destId="{15142657-5FFF-48F1-9380-952066AD3D88}" srcOrd="0" destOrd="0" presId="urn:microsoft.com/office/officeart/2008/layout/AlternatingHexagons"/>
    <dgm:cxn modelId="{1C4ACDF1-65AF-4367-8BED-8B686482A5B8}" type="presOf" srcId="{2296EDBA-64F9-47FE-8823-0472B98A7906}" destId="{4A95CC18-2530-4958-B462-336D23AF2489}" srcOrd="0" destOrd="0" presId="urn:microsoft.com/office/officeart/2008/layout/AlternatingHexagons"/>
    <dgm:cxn modelId="{675ADAF4-ADEF-4FC7-80C4-7656CFBB59EA}" srcId="{2EC78178-15D0-4232-92A2-C679B5AA4BA9}" destId="{2E0C2E55-DEBC-4355-96B9-54992E4C7458}" srcOrd="2" destOrd="0" parTransId="{DDF8DA8B-304C-48F2-9A5B-32E27C7602D5}" sibTransId="{B930EC6E-BA3C-4A32-9157-2C583CBFA0F9}"/>
    <dgm:cxn modelId="{5C877E37-0D33-4F8C-A557-62303A101C91}" type="presOf" srcId="{2E0C2E55-DEBC-4355-96B9-54992E4C7458}" destId="{B63E8FB1-C4EF-46E3-A3C9-89920A4ACBFE}" srcOrd="0" destOrd="0" presId="urn:microsoft.com/office/officeart/2008/layout/AlternatingHexagons"/>
    <dgm:cxn modelId="{5659AAED-B5E7-4B42-B282-2C6491F0FB4C}" srcId="{8D4CAFD5-71BD-40B1-8C5C-EB7BECD060AB}" destId="{2BCA8932-29F7-4E11-863C-866BC5D382A8}" srcOrd="0" destOrd="0" parTransId="{78EFD345-8CF3-4F90-A53A-2A4A36811D36}" sibTransId="{453D30AA-7E2E-422D-BA3A-E9D255A0DFED}"/>
    <dgm:cxn modelId="{DF814F88-658E-40CD-8882-19A6C2DAC133}" type="presParOf" srcId="{E51615C6-42D8-494E-8322-65FF186B8E2A}" destId="{C06A87BC-E849-4926-9982-DC10C80F1203}" srcOrd="0" destOrd="0" presId="urn:microsoft.com/office/officeart/2008/layout/AlternatingHexagons"/>
    <dgm:cxn modelId="{CFFFD7AF-78CE-4E81-A81C-0E5A6E3389CE}" type="presParOf" srcId="{C06A87BC-E849-4926-9982-DC10C80F1203}" destId="{D987D2B9-A654-4979-BB70-E8E5DCE7B335}" srcOrd="0" destOrd="0" presId="urn:microsoft.com/office/officeart/2008/layout/AlternatingHexagons"/>
    <dgm:cxn modelId="{01A3FF5F-B46A-4AEF-B70E-8CD9F3C4EAA5}" type="presParOf" srcId="{C06A87BC-E849-4926-9982-DC10C80F1203}" destId="{BEDACDFC-BC8A-43D4-90F9-DF715CB11745}" srcOrd="1" destOrd="0" presId="urn:microsoft.com/office/officeart/2008/layout/AlternatingHexagons"/>
    <dgm:cxn modelId="{0B97266E-1560-45EC-A71F-F2B5A98E8D05}" type="presParOf" srcId="{C06A87BC-E849-4926-9982-DC10C80F1203}" destId="{F77987F8-4038-427B-AC41-4020FC7F6EE5}" srcOrd="2" destOrd="0" presId="urn:microsoft.com/office/officeart/2008/layout/AlternatingHexagons"/>
    <dgm:cxn modelId="{95EE3CE3-B8D2-4D77-9433-A73F7B237C89}" type="presParOf" srcId="{C06A87BC-E849-4926-9982-DC10C80F1203}" destId="{E9D8311A-2541-4756-B870-ADED042C3226}" srcOrd="3" destOrd="0" presId="urn:microsoft.com/office/officeart/2008/layout/AlternatingHexagons"/>
    <dgm:cxn modelId="{EC492156-5CB5-41A8-9524-2C0C069C1E30}" type="presParOf" srcId="{C06A87BC-E849-4926-9982-DC10C80F1203}" destId="{4A95CC18-2530-4958-B462-336D23AF2489}" srcOrd="4" destOrd="0" presId="urn:microsoft.com/office/officeart/2008/layout/AlternatingHexagons"/>
    <dgm:cxn modelId="{24A89CF6-9975-49CF-85B9-E76A3CD1B625}" type="presParOf" srcId="{E51615C6-42D8-494E-8322-65FF186B8E2A}" destId="{E21E4528-5F9C-4A8C-86A8-9DBE1AC11EFE}" srcOrd="1" destOrd="0" presId="urn:microsoft.com/office/officeart/2008/layout/AlternatingHexagons"/>
    <dgm:cxn modelId="{74E06A4C-4AD3-48E7-AF9B-403617086DBC}" type="presParOf" srcId="{E51615C6-42D8-494E-8322-65FF186B8E2A}" destId="{307775FF-2A03-4D75-A153-5EF2E1562139}" srcOrd="2" destOrd="0" presId="urn:microsoft.com/office/officeart/2008/layout/AlternatingHexagons"/>
    <dgm:cxn modelId="{5DA413C0-7782-464D-9955-80FA411F25D5}" type="presParOf" srcId="{307775FF-2A03-4D75-A153-5EF2E1562139}" destId="{A68D31CD-9D6C-474A-8A31-2DDAE35FC1BA}" srcOrd="0" destOrd="0" presId="urn:microsoft.com/office/officeart/2008/layout/AlternatingHexagons"/>
    <dgm:cxn modelId="{E54C9E77-26F9-4C30-B1B5-74531E2687E6}" type="presParOf" srcId="{307775FF-2A03-4D75-A153-5EF2E1562139}" destId="{4618AB18-6781-4FB2-BACF-83D8584754B7}" srcOrd="1" destOrd="0" presId="urn:microsoft.com/office/officeart/2008/layout/AlternatingHexagons"/>
    <dgm:cxn modelId="{4C19E100-A3C6-4925-ABF9-5F5D6D49D252}" type="presParOf" srcId="{307775FF-2A03-4D75-A153-5EF2E1562139}" destId="{C69E7A2C-57B9-4F25-9503-0A07D6BF7940}" srcOrd="2" destOrd="0" presId="urn:microsoft.com/office/officeart/2008/layout/AlternatingHexagons"/>
    <dgm:cxn modelId="{A855CD2E-1190-43DE-87E1-EEA856DD7F13}" type="presParOf" srcId="{307775FF-2A03-4D75-A153-5EF2E1562139}" destId="{F3882B33-57CA-4E63-ACA0-B9C0F4EE9C97}" srcOrd="3" destOrd="0" presId="urn:microsoft.com/office/officeart/2008/layout/AlternatingHexagons"/>
    <dgm:cxn modelId="{91FF5AD5-C9ED-4160-B2E0-28FB395A9B9B}" type="presParOf" srcId="{307775FF-2A03-4D75-A153-5EF2E1562139}" destId="{A077DABC-D3AD-4F9A-B402-59EA82CF7625}" srcOrd="4" destOrd="0" presId="urn:microsoft.com/office/officeart/2008/layout/AlternatingHexagons"/>
    <dgm:cxn modelId="{E1B214DC-6242-4D73-8F07-203B9AD86199}" type="presParOf" srcId="{E51615C6-42D8-494E-8322-65FF186B8E2A}" destId="{C811A91E-A654-4D91-8E95-8C41DD560BFD}" srcOrd="3" destOrd="0" presId="urn:microsoft.com/office/officeart/2008/layout/AlternatingHexagons"/>
    <dgm:cxn modelId="{B0513B43-7589-4E7C-8421-F45270D9DDD8}" type="presParOf" srcId="{E51615C6-42D8-494E-8322-65FF186B8E2A}" destId="{4B60F567-EE7F-4C6A-A3C9-1549E8D0B35D}" srcOrd="4" destOrd="0" presId="urn:microsoft.com/office/officeart/2008/layout/AlternatingHexagons"/>
    <dgm:cxn modelId="{6BF74E2E-DCB1-484D-99C7-39D92D5D7EC6}" type="presParOf" srcId="{4B60F567-EE7F-4C6A-A3C9-1549E8D0B35D}" destId="{B63E8FB1-C4EF-46E3-A3C9-89920A4ACBFE}" srcOrd="0" destOrd="0" presId="urn:microsoft.com/office/officeart/2008/layout/AlternatingHexagons"/>
    <dgm:cxn modelId="{62659D46-30DB-4F8F-AF38-AEFEAE82E02E}" type="presParOf" srcId="{4B60F567-EE7F-4C6A-A3C9-1549E8D0B35D}" destId="{15142657-5FFF-48F1-9380-952066AD3D88}" srcOrd="1" destOrd="0" presId="urn:microsoft.com/office/officeart/2008/layout/AlternatingHexagons"/>
    <dgm:cxn modelId="{9BEEABF2-2BF0-4EAE-8B10-515DBF101EE5}" type="presParOf" srcId="{4B60F567-EE7F-4C6A-A3C9-1549E8D0B35D}" destId="{8E0AB7B7-94F5-4727-8A28-BF25710C18CC}" srcOrd="2" destOrd="0" presId="urn:microsoft.com/office/officeart/2008/layout/AlternatingHexagons"/>
    <dgm:cxn modelId="{699B3630-EBD2-4993-8768-8231144538C3}" type="presParOf" srcId="{4B60F567-EE7F-4C6A-A3C9-1549E8D0B35D}" destId="{B6FC9107-614E-49F1-A2B9-49A154E7FCFE}" srcOrd="3" destOrd="0" presId="urn:microsoft.com/office/officeart/2008/layout/AlternatingHexagons"/>
    <dgm:cxn modelId="{37BD2493-CF52-458E-96DE-AB3F8AECB17A}" type="presParOf" srcId="{4B60F567-EE7F-4C6A-A3C9-1549E8D0B35D}" destId="{9E468264-EA19-4968-B109-082894511EB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F1DBD-06CB-47A0-9727-DDC7DCAD85EC}">
      <dsp:nvSpPr>
        <dsp:cNvPr id="0" name=""/>
        <dsp:cNvSpPr/>
      </dsp:nvSpPr>
      <dsp:spPr>
        <a:xfrm>
          <a:off x="0" y="23876"/>
          <a:ext cx="5157787" cy="3650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smtClean="0"/>
            <a:t>2.4 million digital descriptive records</a:t>
          </a:r>
          <a:endParaRPr lang="en-US" sz="1600" kern="1200" dirty="0"/>
        </a:p>
      </dsp:txBody>
      <dsp:txXfrm>
        <a:off x="17820" y="41696"/>
        <a:ext cx="5122147" cy="329399"/>
      </dsp:txXfrm>
    </dsp:sp>
    <dsp:sp modelId="{8ECCC344-CD0B-4705-86E2-3447777300D4}">
      <dsp:nvSpPr>
        <dsp:cNvPr id="0" name=""/>
        <dsp:cNvSpPr/>
      </dsp:nvSpPr>
      <dsp:spPr>
        <a:xfrm>
          <a:off x="0" y="434996"/>
          <a:ext cx="5157787" cy="3650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smtClean="0"/>
            <a:t>1.4 million specimen images</a:t>
          </a:r>
          <a:endParaRPr lang="en-US" sz="1600" kern="1200" dirty="0"/>
        </a:p>
      </dsp:txBody>
      <dsp:txXfrm>
        <a:off x="17820" y="452816"/>
        <a:ext cx="5122147" cy="329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7D2B9-A654-4979-BB70-E8E5DCE7B335}">
      <dsp:nvSpPr>
        <dsp:cNvPr id="0" name=""/>
        <dsp:cNvSpPr/>
      </dsp:nvSpPr>
      <dsp:spPr>
        <a:xfrm rot="5400000">
          <a:off x="3506806" y="130656"/>
          <a:ext cx="2008628" cy="1747506"/>
        </a:xfrm>
        <a:prstGeom prst="hexagon">
          <a:avLst>
            <a:gd name="adj" fmla="val 25000"/>
            <a:gd name="vf" fmla="val 1154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ysClr val="window" lastClr="FFFFFF"/>
              </a:solidFill>
              <a:latin typeface="Calibri" panose="020F0502020204030204"/>
              <a:ea typeface="+mn-ea"/>
              <a:cs typeface="+mn-cs"/>
            </a:rPr>
            <a:t>Deep Learning</a:t>
          </a:r>
          <a:endParaRPr lang="en-US" sz="1300" kern="1200" dirty="0">
            <a:solidFill>
              <a:sysClr val="window" lastClr="FFFFFF"/>
            </a:solidFill>
            <a:latin typeface="Calibri" panose="020F0502020204030204"/>
            <a:ea typeface="+mn-ea"/>
            <a:cs typeface="+mn-cs"/>
          </a:endParaRPr>
        </a:p>
      </dsp:txBody>
      <dsp:txXfrm rot="-5400000">
        <a:off x="3909687" y="313106"/>
        <a:ext cx="1202866" cy="1382606"/>
      </dsp:txXfrm>
    </dsp:sp>
    <dsp:sp modelId="{BEDACDFC-BC8A-43D4-90F9-DF715CB11745}">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solidFill>
                <a:sysClr val="windowText" lastClr="000000">
                  <a:hueOff val="0"/>
                  <a:satOff val="0"/>
                  <a:lumOff val="0"/>
                  <a:alphaOff val="0"/>
                </a:sysClr>
              </a:solidFill>
              <a:latin typeface="Calibri" panose="020F0502020204030204"/>
              <a:ea typeface="+mn-ea"/>
              <a:cs typeface="+mn-cs"/>
            </a:rPr>
            <a:t>Already used by post office to “read” handwritten addresses.</a:t>
          </a:r>
          <a:endParaRPr lang="en-US" sz="1300" kern="1200" dirty="0">
            <a:solidFill>
              <a:sysClr val="windowText" lastClr="000000">
                <a:hueOff val="0"/>
                <a:satOff val="0"/>
                <a:lumOff val="0"/>
                <a:alphaOff val="0"/>
              </a:sysClr>
            </a:solidFill>
            <a:latin typeface="Calibri" panose="020F0502020204030204"/>
            <a:ea typeface="+mn-ea"/>
            <a:cs typeface="+mn-cs"/>
          </a:endParaRPr>
        </a:p>
      </dsp:txBody>
      <dsp:txXfrm>
        <a:off x="5437901" y="401821"/>
        <a:ext cx="2241629" cy="1205177"/>
      </dsp:txXfrm>
    </dsp:sp>
    <dsp:sp modelId="{4A95CC18-2530-4958-B462-336D23AF2489}">
      <dsp:nvSpPr>
        <dsp:cNvPr id="0" name=""/>
        <dsp:cNvSpPr/>
      </dsp:nvSpPr>
      <dsp:spPr>
        <a:xfrm rot="5400000">
          <a:off x="1619499" y="130656"/>
          <a:ext cx="2008628" cy="1747506"/>
        </a:xfrm>
        <a:prstGeom prst="hexagon">
          <a:avLst>
            <a:gd name="adj" fmla="val 25000"/>
            <a:gd name="vf" fmla="val 11547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solidFill>
              <a:sysClr val="window" lastClr="FFFFFF"/>
            </a:solidFill>
            <a:latin typeface="Calibri" panose="020F0502020204030204"/>
            <a:ea typeface="+mn-ea"/>
            <a:cs typeface="+mn-cs"/>
          </a:endParaRPr>
        </a:p>
      </dsp:txBody>
      <dsp:txXfrm rot="-5400000">
        <a:off x="2022380" y="313106"/>
        <a:ext cx="1202866" cy="1382606"/>
      </dsp:txXfrm>
    </dsp:sp>
    <dsp:sp modelId="{A68D31CD-9D6C-474A-8A31-2DDAE35FC1BA}">
      <dsp:nvSpPr>
        <dsp:cNvPr id="0" name=""/>
        <dsp:cNvSpPr/>
      </dsp:nvSpPr>
      <dsp:spPr>
        <a:xfrm rot="5400000">
          <a:off x="2559537" y="1835580"/>
          <a:ext cx="2008628" cy="1747506"/>
        </a:xfrm>
        <a:prstGeom prst="hexagon">
          <a:avLst>
            <a:gd name="adj" fmla="val 25000"/>
            <a:gd name="vf" fmla="val 11547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ysClr val="window" lastClr="FFFFFF"/>
              </a:solidFill>
              <a:latin typeface="Calibri" panose="020F0502020204030204"/>
              <a:ea typeface="+mn-ea"/>
              <a:cs typeface="+mn-cs"/>
            </a:rPr>
            <a:t>Data Clean Up Tool</a:t>
          </a:r>
          <a:endParaRPr lang="en-US" sz="1300" kern="1200" dirty="0">
            <a:solidFill>
              <a:sysClr val="window" lastClr="FFFFFF"/>
            </a:solidFill>
            <a:latin typeface="Calibri" panose="020F0502020204030204"/>
            <a:ea typeface="+mn-ea"/>
            <a:cs typeface="+mn-cs"/>
          </a:endParaRPr>
        </a:p>
      </dsp:txBody>
      <dsp:txXfrm rot="-5400000">
        <a:off x="2962418" y="2018030"/>
        <a:ext cx="1202866" cy="1382606"/>
      </dsp:txXfrm>
    </dsp:sp>
    <dsp:sp modelId="{4618AB18-6781-4FB2-BACF-83D8584754B7}">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r" defTabSz="577850">
            <a:lnSpc>
              <a:spcPct val="90000"/>
            </a:lnSpc>
            <a:spcBef>
              <a:spcPct val="0"/>
            </a:spcBef>
            <a:spcAft>
              <a:spcPct val="35000"/>
            </a:spcAft>
          </a:pPr>
          <a:r>
            <a:rPr lang="en-US" sz="1300" kern="1200" dirty="0" smtClean="0">
              <a:solidFill>
                <a:sysClr val="windowText" lastClr="000000">
                  <a:hueOff val="0"/>
                  <a:satOff val="0"/>
                  <a:lumOff val="0"/>
                  <a:alphaOff val="0"/>
                </a:sysClr>
              </a:solidFill>
              <a:latin typeface="Calibri" panose="020F0502020204030204"/>
              <a:ea typeface="+mn-ea"/>
              <a:cs typeface="+mn-cs"/>
            </a:rPr>
            <a:t>The Smithsonian Digitization Program Office has expressed interest in developing a tool to tackle problematic fields</a:t>
          </a:r>
          <a:endParaRPr lang="en-US" sz="1300" kern="1200" dirty="0">
            <a:solidFill>
              <a:sysClr val="windowText" lastClr="000000">
                <a:hueOff val="0"/>
                <a:satOff val="0"/>
                <a:lumOff val="0"/>
                <a:alphaOff val="0"/>
              </a:sysClr>
            </a:solidFill>
            <a:latin typeface="Calibri" panose="020F0502020204030204"/>
            <a:ea typeface="+mn-ea"/>
            <a:cs typeface="+mn-cs"/>
          </a:endParaRPr>
        </a:p>
      </dsp:txBody>
      <dsp:txXfrm>
        <a:off x="448468" y="2106744"/>
        <a:ext cx="2169318" cy="1205177"/>
      </dsp:txXfrm>
    </dsp:sp>
    <dsp:sp modelId="{A077DABC-D3AD-4F9A-B402-59EA82CF7625}">
      <dsp:nvSpPr>
        <dsp:cNvPr id="0" name=""/>
        <dsp:cNvSpPr/>
      </dsp:nvSpPr>
      <dsp:spPr>
        <a:xfrm rot="5400000">
          <a:off x="4446844" y="1835580"/>
          <a:ext cx="2008628" cy="1747506"/>
        </a:xfrm>
        <a:prstGeom prst="hexagon">
          <a:avLst>
            <a:gd name="adj" fmla="val 25000"/>
            <a:gd name="vf" fmla="val 1154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solidFill>
              <a:sysClr val="window" lastClr="FFFFFF"/>
            </a:solidFill>
            <a:latin typeface="Calibri" panose="020F0502020204030204"/>
            <a:ea typeface="+mn-ea"/>
            <a:cs typeface="+mn-cs"/>
          </a:endParaRPr>
        </a:p>
      </dsp:txBody>
      <dsp:txXfrm rot="-5400000">
        <a:off x="4849725" y="2018030"/>
        <a:ext cx="1202866" cy="1382606"/>
      </dsp:txXfrm>
    </dsp:sp>
    <dsp:sp modelId="{B63E8FB1-C4EF-46E3-A3C9-89920A4ACBFE}">
      <dsp:nvSpPr>
        <dsp:cNvPr id="0" name=""/>
        <dsp:cNvSpPr/>
      </dsp:nvSpPr>
      <dsp:spPr>
        <a:xfrm rot="5400000">
          <a:off x="3506806" y="3540503"/>
          <a:ext cx="2008628" cy="1747506"/>
        </a:xfrm>
        <a:prstGeom prst="hexagon">
          <a:avLst>
            <a:gd name="adj" fmla="val 25000"/>
            <a:gd name="vf" fmla="val 11547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err="1" smtClean="0">
              <a:solidFill>
                <a:sysClr val="window" lastClr="FFFFFF"/>
              </a:solidFill>
              <a:latin typeface="Calibri" panose="020F0502020204030204"/>
              <a:ea typeface="+mn-ea"/>
              <a:cs typeface="+mn-cs"/>
            </a:rPr>
            <a:t>Georeferencing</a:t>
          </a:r>
          <a:endParaRPr lang="en-US" sz="1300" kern="1200" dirty="0">
            <a:solidFill>
              <a:sysClr val="window" lastClr="FFFFFF"/>
            </a:solidFill>
            <a:latin typeface="Calibri" panose="020F0502020204030204"/>
            <a:ea typeface="+mn-ea"/>
            <a:cs typeface="+mn-cs"/>
          </a:endParaRPr>
        </a:p>
      </dsp:txBody>
      <dsp:txXfrm rot="-5400000">
        <a:off x="3909687" y="3722953"/>
        <a:ext cx="1202866" cy="1382606"/>
      </dsp:txXfrm>
    </dsp:sp>
    <dsp:sp modelId="{15142657-5FFF-48F1-9380-952066AD3D88}">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solidFill>
                <a:sysClr val="windowText" lastClr="000000">
                  <a:hueOff val="0"/>
                  <a:satOff val="0"/>
                  <a:lumOff val="0"/>
                  <a:alphaOff val="0"/>
                </a:sysClr>
              </a:solidFill>
              <a:latin typeface="Calibri" panose="020F0502020204030204"/>
              <a:ea typeface="+mn-ea"/>
              <a:cs typeface="+mn-cs"/>
            </a:rPr>
            <a:t>Mass </a:t>
          </a:r>
          <a:r>
            <a:rPr lang="en-US" sz="1300" kern="1200" dirty="0" err="1" smtClean="0">
              <a:solidFill>
                <a:sysClr val="windowText" lastClr="000000">
                  <a:hueOff val="0"/>
                  <a:satOff val="0"/>
                  <a:lumOff val="0"/>
                  <a:alphaOff val="0"/>
                </a:sysClr>
              </a:solidFill>
              <a:latin typeface="Calibri" panose="020F0502020204030204"/>
              <a:ea typeface="+mn-ea"/>
              <a:cs typeface="+mn-cs"/>
            </a:rPr>
            <a:t>georeferencing</a:t>
          </a:r>
          <a:r>
            <a:rPr lang="en-US" sz="1300" kern="1200" dirty="0" smtClean="0">
              <a:solidFill>
                <a:sysClr val="windowText" lastClr="000000">
                  <a:hueOff val="0"/>
                  <a:satOff val="0"/>
                  <a:lumOff val="0"/>
                  <a:alphaOff val="0"/>
                </a:sysClr>
              </a:solidFill>
              <a:latin typeface="Calibri" panose="020F0502020204030204"/>
              <a:ea typeface="+mn-ea"/>
              <a:cs typeface="+mn-cs"/>
            </a:rPr>
            <a:t> using </a:t>
          </a:r>
          <a:r>
            <a:rPr lang="en-US" sz="1300" kern="1200" dirty="0" err="1" smtClean="0">
              <a:solidFill>
                <a:sysClr val="windowText" lastClr="000000">
                  <a:hueOff val="0"/>
                  <a:satOff val="0"/>
                  <a:lumOff val="0"/>
                  <a:alphaOff val="0"/>
                </a:sysClr>
              </a:solidFill>
              <a:latin typeface="Calibri" panose="020F0502020204030204"/>
              <a:ea typeface="+mn-ea"/>
              <a:cs typeface="+mn-cs"/>
            </a:rPr>
            <a:t>EMu</a:t>
          </a:r>
          <a:r>
            <a:rPr lang="en-US" sz="1300" kern="1200" dirty="0" smtClean="0">
              <a:solidFill>
                <a:sysClr val="windowText" lastClr="000000">
                  <a:hueOff val="0"/>
                  <a:satOff val="0"/>
                  <a:lumOff val="0"/>
                  <a:alphaOff val="0"/>
                </a:sysClr>
              </a:solidFill>
              <a:latin typeface="Calibri" panose="020F0502020204030204"/>
              <a:ea typeface="+mn-ea"/>
              <a:cs typeface="+mn-cs"/>
            </a:rPr>
            <a:t> tools and </a:t>
          </a:r>
          <a:r>
            <a:rPr lang="en-US" sz="1300" kern="1200" dirty="0" err="1" smtClean="0">
              <a:solidFill>
                <a:sysClr val="windowText" lastClr="000000">
                  <a:hueOff val="0"/>
                  <a:satOff val="0"/>
                  <a:lumOff val="0"/>
                  <a:alphaOff val="0"/>
                </a:sysClr>
              </a:solidFill>
              <a:latin typeface="Calibri" panose="020F0502020204030204"/>
              <a:ea typeface="+mn-ea"/>
              <a:cs typeface="+mn-cs"/>
            </a:rPr>
            <a:t>Geolocate</a:t>
          </a:r>
          <a:endParaRPr lang="en-US" sz="1300" kern="1200" dirty="0">
            <a:solidFill>
              <a:sysClr val="windowText" lastClr="000000">
                <a:hueOff val="0"/>
                <a:satOff val="0"/>
                <a:lumOff val="0"/>
                <a:alphaOff val="0"/>
              </a:sysClr>
            </a:solidFill>
            <a:latin typeface="Calibri" panose="020F0502020204030204"/>
            <a:ea typeface="+mn-ea"/>
            <a:cs typeface="+mn-cs"/>
          </a:endParaRPr>
        </a:p>
      </dsp:txBody>
      <dsp:txXfrm>
        <a:off x="5437901" y="3811668"/>
        <a:ext cx="2241629" cy="1205177"/>
      </dsp:txXfrm>
    </dsp:sp>
    <dsp:sp modelId="{9E468264-EA19-4968-B109-082894511EB5}">
      <dsp:nvSpPr>
        <dsp:cNvPr id="0" name=""/>
        <dsp:cNvSpPr/>
      </dsp:nvSpPr>
      <dsp:spPr>
        <a:xfrm rot="5400000">
          <a:off x="1619499" y="3540503"/>
          <a:ext cx="2008628" cy="1747506"/>
        </a:xfrm>
        <a:prstGeom prst="hexagon">
          <a:avLst>
            <a:gd name="adj" fmla="val 25000"/>
            <a:gd name="vf" fmla="val 1154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solidFill>
              <a:sysClr val="window" lastClr="FFFFFF"/>
            </a:solidFill>
            <a:latin typeface="Calibri" panose="020F0502020204030204"/>
            <a:ea typeface="+mn-ea"/>
            <a:cs typeface="+mn-cs"/>
          </a:endParaRPr>
        </a:p>
      </dsp:txBody>
      <dsp:txXfrm rot="-5400000">
        <a:off x="2022380" y="3722953"/>
        <a:ext cx="1202866" cy="13826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23A5E-9C1E-4913-B57F-4D7A81BAB692}" type="datetimeFigureOut">
              <a:rPr lang="en-US" smtClean="0"/>
              <a:t>10/20/2017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248CD-072C-480C-B7E5-4F6BB9C85A39}" type="slidenum">
              <a:rPr lang="en-US" smtClean="0"/>
              <a:t>‹#›</a:t>
            </a:fld>
            <a:endParaRPr lang="en-US"/>
          </a:p>
        </p:txBody>
      </p:sp>
    </p:spTree>
    <p:extLst>
      <p:ext uri="{BB962C8B-B14F-4D97-AF65-F5344CB8AC3E}">
        <p14:creationId xmlns:p14="http://schemas.microsoft.com/office/powerpoint/2010/main" val="4158117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significantly increased our rate of digitization and now have over 2.398 million digital descriptive records and 1.4 million specimen images.  The conveyor belt has imaged over 1 million specimens, with 900,000 records being transcribed to create digital descriptive records.  The remaining 100,000 were specimens that had previously been inventoried and were simply imaged on the conveyor belt.  This has been a great way for us to significantly increase our rate of digitization, and with an estimated 5 million pressed specimens in our collection, it is moving us towards our ultimate goal of a completely databased and imaged herbarium collection.</a:t>
            </a:r>
            <a:endParaRPr lang="en-US" dirty="0"/>
          </a:p>
        </p:txBody>
      </p:sp>
      <p:sp>
        <p:nvSpPr>
          <p:cNvPr id="4" name="Slide Number Placeholder 3"/>
          <p:cNvSpPr>
            <a:spLocks noGrp="1"/>
          </p:cNvSpPr>
          <p:nvPr>
            <p:ph type="sldNum" sz="quarter" idx="10"/>
          </p:nvPr>
        </p:nvSpPr>
        <p:spPr/>
        <p:txBody>
          <a:bodyPr/>
          <a:lstStyle/>
          <a:p>
            <a:fld id="{E76ADD64-0BCF-47A7-8855-D421891A8DA2}" type="slidenum">
              <a:rPr lang="en-US" smtClean="0"/>
              <a:t>6</a:t>
            </a:fld>
            <a:endParaRPr lang="en-US" dirty="0"/>
          </a:p>
        </p:txBody>
      </p:sp>
    </p:spTree>
    <p:extLst>
      <p:ext uri="{BB962C8B-B14F-4D97-AF65-F5344CB8AC3E}">
        <p14:creationId xmlns:p14="http://schemas.microsoft.com/office/powerpoint/2010/main" val="35483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process of digitization is rather simple.  Specimens are moved into the room where the conveyor belt is set up.  The sheets are placed onto the belt, and if no barcode is on the specimen (indicating that it was not previously databased) a barcode is added.  The Conveyor, takes an image of each specimen, each sheet is then returned to the folder it came from, and the folders are returned to the collection.  The images from each day are sent to a company in Suriname for transcription, which we receive back within a few weeks.  These transcriptions are then imported into </a:t>
            </a:r>
            <a:r>
              <a:rPr lang="en-US" baseline="0" dirty="0" err="1" smtClean="0"/>
              <a:t>EMu</a:t>
            </a:r>
            <a:r>
              <a:rPr lang="en-US" baseline="0" dirty="0" smtClean="0"/>
              <a:t> to create new digital descriptive records, and the images are attached (usually in that order, but sometimes the image is created first followed by the digital descriptive record).  Sounds easy right?  So what’s the problem?  The problem is data clean-up.  We want to ensure that the data we ingest into </a:t>
            </a:r>
            <a:r>
              <a:rPr lang="en-US" baseline="0" dirty="0" err="1" smtClean="0"/>
              <a:t>EMu</a:t>
            </a:r>
            <a:r>
              <a:rPr lang="en-US" baseline="0" dirty="0" smtClean="0"/>
              <a:t> is not just plentiful, but also precise and useful.  We must balance speed and accuracy with both suffering slightly due to the other.  I should mention that we are funded by a Smithsonian Unit outside of Natural History, so taking years to get our data into </a:t>
            </a:r>
            <a:r>
              <a:rPr lang="en-US" baseline="0" dirty="0" err="1" smtClean="0"/>
              <a:t>EMu</a:t>
            </a:r>
            <a:r>
              <a:rPr lang="en-US" baseline="0" dirty="0" smtClean="0"/>
              <a:t> is not an option.  Without demonstrating that we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6ADD64-0BCF-47A7-8855-D421891A8D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49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significantly increased our rate of digitization and now have over 2.398 million digital descriptive records and 1.4 million specimen images.  The conveyor belt has imaged over 1 million specimens, with 900,000 records being transcribed to create digital descriptive records.  The remaining 100,000 were specimens that had previously been inventoried and were simply imaged on the conveyor belt.  This has been a great way for us to significantly increase our rate of digitization, and with an estimated 5 million pressed specimens in our collection, it is moving us towards our ultimate goal of a completely databased and imaged herbarium collection.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6ADD64-0BCF-47A7-8855-D421891A8D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83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significantly increased our rate of digitization and now have over 2.398 million digital descriptive records and 1.4 million specimen images.  The conveyor belt has imaged over 1 million specimens, with 900,000 records being transcribed to create digital descriptive records.  The remaining 100,000 were specimens that had previously been inventoried and were simply imaged on the conveyor belt.  This has been a great way for us to significantly increase our rate of digitization, and with an estimated 5 million pressed specimens in our collection, it is moving us towards our ultimate goal of a completely databased and imaged herbarium collection.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6ADD64-0BCF-47A7-8855-D421891A8D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28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significantly increased our rate of digitization and now have over 2.398 million digital descriptive records and 1.4 million specimen images.  The conveyor belt has imaged over 1 million specimens, with 900,000 records being transcribed to create digital descriptive records.  The remaining 100,000 were specimens that had previously been inventoried and were simply imaged on the conveyor belt.  This has been a great way for us to significantly increase our rate of digitization, and with an estimated 5 million pressed specimens in our collection, it is moving us towards our ultimate goal of a completely databased and imaged herbarium collection.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6ADD64-0BCF-47A7-8855-D421891A8D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18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since we are obviously concerned about getting really good clean data, what steps do we take to ensure we achieve that?  On your left I’ve listed the fields we have transcribed by </a:t>
            </a:r>
            <a:r>
              <a:rPr lang="en-US" baseline="0" dirty="0" err="1" smtClean="0"/>
              <a:t>Alembo</a:t>
            </a:r>
            <a:r>
              <a:rPr lang="en-US" baseline="0" dirty="0" smtClean="0"/>
              <a:t>.  Noticeably absent from this list is taxonomic identification.  Since our collection is store phylogenetically, it is essential that we have the correct Emu “filed as” name in our records.  In order to ensure this, we digitize this field separately in one of two ways.</a:t>
            </a:r>
            <a:endParaRPr lang="en-US" dirty="0"/>
          </a:p>
        </p:txBody>
      </p:sp>
      <p:sp>
        <p:nvSpPr>
          <p:cNvPr id="4" name="Slide Number Placeholder 3"/>
          <p:cNvSpPr>
            <a:spLocks noGrp="1"/>
          </p:cNvSpPr>
          <p:nvPr>
            <p:ph type="sldNum" sz="quarter" idx="10"/>
          </p:nvPr>
        </p:nvSpPr>
        <p:spPr/>
        <p:txBody>
          <a:bodyPr/>
          <a:lstStyle/>
          <a:p>
            <a:fld id="{E76ADD64-0BCF-47A7-8855-D421891A8DA2}" type="slidenum">
              <a:rPr lang="en-US" smtClean="0"/>
              <a:t>12</a:t>
            </a:fld>
            <a:endParaRPr lang="en-US"/>
          </a:p>
        </p:txBody>
      </p:sp>
    </p:spTree>
    <p:extLst>
      <p:ext uri="{BB962C8B-B14F-4D97-AF65-F5344CB8AC3E}">
        <p14:creationId xmlns:p14="http://schemas.microsoft.com/office/powerpoint/2010/main" val="100075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specimens are</a:t>
            </a:r>
            <a:r>
              <a:rPr lang="en-US" baseline="0" dirty="0" smtClean="0"/>
              <a:t> sent to a company in Suriname called </a:t>
            </a:r>
            <a:r>
              <a:rPr lang="en-US" baseline="0" dirty="0" err="1" smtClean="0"/>
              <a:t>Alembo</a:t>
            </a:r>
            <a:r>
              <a:rPr lang="en-US" baseline="0" dirty="0" smtClean="0"/>
              <a:t>.  This company has transcribed specimens from other herbaria in the past, and are familiar with herbarium sheets and how the data on them is often presented.  We receive the data in a SQL database and work with it in Access.  </a:t>
            </a:r>
            <a:endParaRPr lang="en-US" dirty="0"/>
          </a:p>
        </p:txBody>
      </p:sp>
      <p:sp>
        <p:nvSpPr>
          <p:cNvPr id="4" name="Slide Number Placeholder 3"/>
          <p:cNvSpPr>
            <a:spLocks noGrp="1"/>
          </p:cNvSpPr>
          <p:nvPr>
            <p:ph type="sldNum" sz="quarter" idx="10"/>
          </p:nvPr>
        </p:nvSpPr>
        <p:spPr/>
        <p:txBody>
          <a:bodyPr/>
          <a:lstStyle/>
          <a:p>
            <a:fld id="{E76ADD64-0BCF-47A7-8855-D421891A8DA2}" type="slidenum">
              <a:rPr lang="en-US" smtClean="0"/>
              <a:t>16</a:t>
            </a:fld>
            <a:endParaRPr lang="en-US"/>
          </a:p>
        </p:txBody>
      </p:sp>
    </p:spTree>
    <p:extLst>
      <p:ext uri="{BB962C8B-B14F-4D97-AF65-F5344CB8AC3E}">
        <p14:creationId xmlns:p14="http://schemas.microsoft.com/office/powerpoint/2010/main" val="1682364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4B0F48D-E631-4B1F-A0FA-655520BE60EC}" type="datetimeFigureOut">
              <a:rPr lang="en-US" smtClean="0"/>
              <a:t>10/20/2017</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20970219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B0F48D-E631-4B1F-A0FA-655520BE60EC}"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143035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B0F48D-E631-4B1F-A0FA-655520BE60EC}"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83352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B0F48D-E631-4B1F-A0FA-655520BE60EC}"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B580E-450D-4ED9-BD45-4422BA135E40}"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0099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B0F48D-E631-4B1F-A0FA-655520BE60EC}"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779247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A4B0F48D-E631-4B1F-A0FA-655520BE60EC}"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457819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A4B0F48D-E631-4B1F-A0FA-655520BE60EC}"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861275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B0F48D-E631-4B1F-A0FA-655520BE60EC}"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9910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B0F48D-E631-4B1F-A0FA-655520BE60EC}"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2759696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A501E9-FE54-4895-9C8F-8E285EAB7565}"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977642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501E9-FE54-4895-9C8F-8E285EAB7565}"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1159654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B0F48D-E631-4B1F-A0FA-655520BE60EC}"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2931624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A501E9-FE54-4895-9C8F-8E285EAB7565}"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3504557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A501E9-FE54-4895-9C8F-8E285EAB7565}"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310683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A501E9-FE54-4895-9C8F-8E285EAB7565}"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1851601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A501E9-FE54-4895-9C8F-8E285EAB7565}"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3747050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501E9-FE54-4895-9C8F-8E285EAB7565}"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3005708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A501E9-FE54-4895-9C8F-8E285EAB7565}"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3879165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A501E9-FE54-4895-9C8F-8E285EAB7565}"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2820506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501E9-FE54-4895-9C8F-8E285EAB7565}"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78371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501E9-FE54-4895-9C8F-8E285EAB7565}"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421A3-33A3-4BF5-B6B9-C5CD4ADCA482}" type="slidenum">
              <a:rPr lang="en-US" smtClean="0"/>
              <a:t>‹#›</a:t>
            </a:fld>
            <a:endParaRPr lang="en-US"/>
          </a:p>
        </p:txBody>
      </p:sp>
    </p:spTree>
    <p:extLst>
      <p:ext uri="{BB962C8B-B14F-4D97-AF65-F5344CB8AC3E}">
        <p14:creationId xmlns:p14="http://schemas.microsoft.com/office/powerpoint/2010/main" val="350990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B0F48D-E631-4B1F-A0FA-655520BE60EC}"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16612989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B0F48D-E631-4B1F-A0FA-655520BE60EC}"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163857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B0F48D-E631-4B1F-A0FA-655520BE60EC}"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314247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B0F48D-E631-4B1F-A0FA-655520BE60EC}"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343801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0F48D-E631-4B1F-A0FA-655520BE60EC}"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14701345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B0F48D-E631-4B1F-A0FA-655520BE60EC}"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208336127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B0F48D-E631-4B1F-A0FA-655520BE60EC}"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B580E-450D-4ED9-BD45-4422BA135E40}" type="slidenum">
              <a:rPr lang="en-US" smtClean="0"/>
              <a:t>‹#›</a:t>
            </a:fld>
            <a:endParaRPr lang="en-US"/>
          </a:p>
        </p:txBody>
      </p:sp>
    </p:spTree>
    <p:extLst>
      <p:ext uri="{BB962C8B-B14F-4D97-AF65-F5344CB8AC3E}">
        <p14:creationId xmlns:p14="http://schemas.microsoft.com/office/powerpoint/2010/main" val="323176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4B0F48D-E631-4B1F-A0FA-655520BE60EC}" type="datetimeFigureOut">
              <a:rPr lang="en-US" smtClean="0"/>
              <a:t>10/20/2017</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8BB580E-450D-4ED9-BD45-4422BA135E40}" type="slidenum">
              <a:rPr lang="en-US" smtClean="0"/>
              <a:t>‹#›</a:t>
            </a:fld>
            <a:endParaRPr lang="en-US"/>
          </a:p>
        </p:txBody>
      </p:sp>
    </p:spTree>
    <p:extLst>
      <p:ext uri="{BB962C8B-B14F-4D97-AF65-F5344CB8AC3E}">
        <p14:creationId xmlns:p14="http://schemas.microsoft.com/office/powerpoint/2010/main" val="3002822171"/>
      </p:ext>
    </p:extLst>
  </p:cSld>
  <p:clrMap bg1="dk1" tx1="lt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501E9-FE54-4895-9C8F-8E285EAB7565}" type="datetimeFigureOut">
              <a:rPr lang="en-US" smtClean="0"/>
              <a:t>10/20/2017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421A3-33A3-4BF5-B6B9-C5CD4ADCA482}" type="slidenum">
              <a:rPr lang="en-US" smtClean="0"/>
              <a:t>‹#›</a:t>
            </a:fld>
            <a:endParaRPr lang="en-US"/>
          </a:p>
        </p:txBody>
      </p:sp>
    </p:spTree>
    <p:extLst>
      <p:ext uri="{BB962C8B-B14F-4D97-AF65-F5344CB8AC3E}">
        <p14:creationId xmlns:p14="http://schemas.microsoft.com/office/powerpoint/2010/main" val="374841831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60683" y="731520"/>
            <a:ext cx="7133748" cy="3837223"/>
          </a:xfrm>
        </p:spPr>
        <p:txBody>
          <a:bodyPr>
            <a:normAutofit/>
          </a:bodyPr>
          <a:lstStyle/>
          <a:p>
            <a:r>
              <a:rPr lang="en-US" sz="4400" b="1" dirty="0">
                <a:solidFill>
                  <a:schemeClr val="accent6">
                    <a:lumMod val="75000"/>
                  </a:schemeClr>
                </a:solidFill>
              </a:rPr>
              <a:t>A Million Big Images</a:t>
            </a:r>
            <a:r>
              <a:rPr lang="en-US" sz="4400" b="1" dirty="0"/>
              <a:t>:  </a:t>
            </a:r>
            <a:r>
              <a:rPr lang="en-US" sz="4400" b="1" dirty="0">
                <a:solidFill>
                  <a:schemeClr val="tx1">
                    <a:lumMod val="85000"/>
                  </a:schemeClr>
                </a:solidFill>
              </a:rPr>
              <a:t>Digitizing the US National Herbarium through Conveyor Technology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6661" y="307669"/>
            <a:ext cx="2293576" cy="2150849"/>
          </a:xfrm>
          <a:prstGeom prst="rect">
            <a:avLst/>
          </a:prstGeom>
        </p:spPr>
      </p:pic>
      <p:sp>
        <p:nvSpPr>
          <p:cNvPr id="5" name="TextBox 4"/>
          <p:cNvSpPr txBox="1"/>
          <p:nvPr/>
        </p:nvSpPr>
        <p:spPr>
          <a:xfrm flipH="1">
            <a:off x="7132322" y="5534529"/>
            <a:ext cx="4598470" cy="923330"/>
          </a:xfrm>
          <a:prstGeom prst="rect">
            <a:avLst/>
          </a:prstGeom>
          <a:noFill/>
          <a:ln>
            <a:noFill/>
          </a:ln>
        </p:spPr>
        <p:txBody>
          <a:bodyPr wrap="square" rtlCol="0">
            <a:spAutoFit/>
          </a:bodyPr>
          <a:lstStyle/>
          <a:p>
            <a:r>
              <a:rPr lang="en-US" dirty="0" smtClean="0"/>
              <a:t>Sylvia Orli</a:t>
            </a:r>
          </a:p>
          <a:p>
            <a:r>
              <a:rPr lang="en-US" dirty="0" smtClean="0"/>
              <a:t>NMNH, Department of Botany</a:t>
            </a:r>
          </a:p>
          <a:p>
            <a:r>
              <a:rPr lang="en-US" dirty="0" smtClean="0"/>
              <a:t>orlis@si.edu</a:t>
            </a:r>
            <a:endParaRPr lang="en-US" dirty="0"/>
          </a:p>
        </p:txBody>
      </p:sp>
    </p:spTree>
    <p:extLst>
      <p:ext uri="{BB962C8B-B14F-4D97-AF65-F5344CB8AC3E}">
        <p14:creationId xmlns:p14="http://schemas.microsoft.com/office/powerpoint/2010/main" val="297374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8079" y="3017384"/>
            <a:ext cx="5600700" cy="3533775"/>
          </a:xfrm>
          <a:prstGeom prst="rect">
            <a:avLst/>
          </a:prstGeom>
        </p:spPr>
      </p:pic>
      <p:sp>
        <p:nvSpPr>
          <p:cNvPr id="5" name="TextBox 4"/>
          <p:cNvSpPr txBox="1"/>
          <p:nvPr/>
        </p:nvSpPr>
        <p:spPr>
          <a:xfrm>
            <a:off x="4503964" y="424542"/>
            <a:ext cx="3788229" cy="2031325"/>
          </a:xfrm>
          <a:prstGeom prst="rect">
            <a:avLst/>
          </a:prstGeom>
          <a:solidFill>
            <a:schemeClr val="bg2"/>
          </a:solidFill>
        </p:spPr>
        <p:txBody>
          <a:bodyPr wrap="square" rtlCol="0">
            <a:spAutoFit/>
          </a:bodyPr>
          <a:lstStyle/>
          <a:p>
            <a:r>
              <a:rPr lang="en-US" b="1" dirty="0" smtClean="0"/>
              <a:t>Raw and </a:t>
            </a:r>
            <a:r>
              <a:rPr lang="en-US" b="1" dirty="0" err="1" smtClean="0"/>
              <a:t>Tif</a:t>
            </a:r>
            <a:r>
              <a:rPr lang="en-US" b="1" dirty="0" smtClean="0"/>
              <a:t> file</a:t>
            </a:r>
          </a:p>
          <a:p>
            <a:endParaRPr lang="en-US" dirty="0"/>
          </a:p>
          <a:p>
            <a:r>
              <a:rPr lang="en-US" dirty="0" smtClean="0"/>
              <a:t>100-200mb</a:t>
            </a:r>
          </a:p>
          <a:p>
            <a:r>
              <a:rPr lang="en-US" dirty="0" smtClean="0"/>
              <a:t>6900 x 9100 pixels</a:t>
            </a:r>
          </a:p>
          <a:p>
            <a:r>
              <a:rPr lang="en-US" dirty="0" smtClean="0"/>
              <a:t>540 dpi</a:t>
            </a:r>
          </a:p>
          <a:p>
            <a:endParaRPr lang="en-US" dirty="0"/>
          </a:p>
          <a:p>
            <a:r>
              <a:rPr lang="en-US" dirty="0" smtClean="0"/>
              <a:t>40-50 micron range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4727" y="5319711"/>
            <a:ext cx="2647950" cy="113347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445" y="262617"/>
            <a:ext cx="3597257" cy="4800600"/>
          </a:xfrm>
          <a:prstGeom prst="rect">
            <a:avLst/>
          </a:prstGeom>
        </p:spPr>
      </p:pic>
    </p:spTree>
    <p:extLst>
      <p:ext uri="{BB962C8B-B14F-4D97-AF65-F5344CB8AC3E}">
        <p14:creationId xmlns:p14="http://schemas.microsoft.com/office/powerpoint/2010/main" val="4193321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9498" y="246416"/>
            <a:ext cx="8453336" cy="6340003"/>
          </a:xfrm>
        </p:spPr>
      </p:pic>
    </p:spTree>
    <p:extLst>
      <p:ext uri="{BB962C8B-B14F-4D97-AF65-F5344CB8AC3E}">
        <p14:creationId xmlns:p14="http://schemas.microsoft.com/office/powerpoint/2010/main" val="3364721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6094" y="0"/>
            <a:ext cx="6798143" cy="697642"/>
          </a:xfrm>
        </p:spPr>
        <p:txBody>
          <a:bodyPr>
            <a:normAutofit fontScale="90000"/>
          </a:bodyPr>
          <a:lstStyle/>
          <a:p>
            <a:r>
              <a:rPr lang="en-US" sz="4800" dirty="0" smtClean="0">
                <a:solidFill>
                  <a:schemeClr val="bg2"/>
                </a:solidFill>
              </a:rPr>
              <a:t>Transcription of labels</a:t>
            </a:r>
            <a:endParaRPr lang="en-US" sz="4800" dirty="0">
              <a:solidFill>
                <a:schemeClr val="bg2"/>
              </a:solidFill>
            </a:endParaRPr>
          </a:p>
        </p:txBody>
      </p:sp>
      <p:sp>
        <p:nvSpPr>
          <p:cNvPr id="4" name="TextBox 3"/>
          <p:cNvSpPr txBox="1"/>
          <p:nvPr/>
        </p:nvSpPr>
        <p:spPr>
          <a:xfrm>
            <a:off x="1462454" y="1571486"/>
            <a:ext cx="3284621" cy="3693319"/>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smtClean="0">
                <a:solidFill>
                  <a:schemeClr val="bg2"/>
                </a:solidFill>
              </a:rPr>
              <a:t>Collectors</a:t>
            </a:r>
          </a:p>
          <a:p>
            <a:pPr marL="285750" indent="-285750">
              <a:buFont typeface="Arial" panose="020B0604020202020204" pitchFamily="34" charset="0"/>
              <a:buChar char="•"/>
            </a:pPr>
            <a:r>
              <a:rPr lang="en-US" dirty="0" smtClean="0">
                <a:solidFill>
                  <a:schemeClr val="bg2"/>
                </a:solidFill>
              </a:rPr>
              <a:t>Primary Collection Number</a:t>
            </a:r>
          </a:p>
          <a:p>
            <a:pPr marL="285750" indent="-285750">
              <a:buFont typeface="Arial" panose="020B0604020202020204" pitchFamily="34" charset="0"/>
              <a:buChar char="•"/>
            </a:pPr>
            <a:r>
              <a:rPr lang="en-US" dirty="0" smtClean="0">
                <a:solidFill>
                  <a:schemeClr val="bg2"/>
                </a:solidFill>
              </a:rPr>
              <a:t>Dates collected from</a:t>
            </a:r>
          </a:p>
          <a:p>
            <a:pPr marL="285750" indent="-285750">
              <a:buFont typeface="Arial" panose="020B0604020202020204" pitchFamily="34" charset="0"/>
              <a:buChar char="•"/>
            </a:pPr>
            <a:r>
              <a:rPr lang="en-US" dirty="0" smtClean="0">
                <a:solidFill>
                  <a:schemeClr val="bg2"/>
                </a:solidFill>
              </a:rPr>
              <a:t>Dates collected to</a:t>
            </a:r>
          </a:p>
          <a:p>
            <a:pPr marL="285750" indent="-285750">
              <a:buFont typeface="Arial" panose="020B0604020202020204" pitchFamily="34" charset="0"/>
              <a:buChar char="•"/>
            </a:pPr>
            <a:r>
              <a:rPr lang="en-US" dirty="0" smtClean="0">
                <a:solidFill>
                  <a:schemeClr val="bg2"/>
                </a:solidFill>
              </a:rPr>
              <a:t>Verbatim date</a:t>
            </a:r>
          </a:p>
          <a:p>
            <a:pPr marL="285750" indent="-285750">
              <a:buFont typeface="Arial" panose="020B0604020202020204" pitchFamily="34" charset="0"/>
              <a:buChar char="•"/>
            </a:pPr>
            <a:r>
              <a:rPr lang="en-US" dirty="0" smtClean="0">
                <a:solidFill>
                  <a:schemeClr val="bg2"/>
                </a:solidFill>
              </a:rPr>
              <a:t>Country</a:t>
            </a:r>
          </a:p>
          <a:p>
            <a:pPr marL="285750" indent="-285750">
              <a:buFont typeface="Arial" panose="020B0604020202020204" pitchFamily="34" charset="0"/>
              <a:buChar char="•"/>
            </a:pPr>
            <a:r>
              <a:rPr lang="en-US" dirty="0" smtClean="0">
                <a:solidFill>
                  <a:schemeClr val="bg2"/>
                </a:solidFill>
              </a:rPr>
              <a:t>State/Province/Territory</a:t>
            </a:r>
          </a:p>
          <a:p>
            <a:pPr marL="285750" indent="-285750">
              <a:buFont typeface="Arial" panose="020B0604020202020204" pitchFamily="34" charset="0"/>
              <a:buChar char="•"/>
            </a:pPr>
            <a:r>
              <a:rPr lang="en-US" dirty="0" smtClean="0">
                <a:solidFill>
                  <a:schemeClr val="bg2"/>
                </a:solidFill>
              </a:rPr>
              <a:t>Precise Locality</a:t>
            </a:r>
          </a:p>
          <a:p>
            <a:pPr marL="285750" indent="-285750">
              <a:buFont typeface="Arial" panose="020B0604020202020204" pitchFamily="34" charset="0"/>
              <a:buChar char="•"/>
            </a:pPr>
            <a:r>
              <a:rPr lang="en-US" dirty="0" smtClean="0">
                <a:solidFill>
                  <a:schemeClr val="bg2"/>
                </a:solidFill>
              </a:rPr>
              <a:t>Catalog Number (USNH Sheet Number)</a:t>
            </a:r>
          </a:p>
          <a:p>
            <a:pPr marL="285750" indent="-285750">
              <a:buFont typeface="Arial" panose="020B0604020202020204" pitchFamily="34" charset="0"/>
              <a:buChar char="•"/>
            </a:pPr>
            <a:r>
              <a:rPr lang="en-US" dirty="0" smtClean="0">
                <a:solidFill>
                  <a:schemeClr val="bg2"/>
                </a:solidFill>
              </a:rPr>
              <a:t>Cultivated - Yes/No</a:t>
            </a:r>
          </a:p>
          <a:p>
            <a:pPr marL="285750" indent="-285750">
              <a:buFont typeface="Arial" panose="020B0604020202020204" pitchFamily="34" charset="0"/>
              <a:buChar char="•"/>
            </a:pPr>
            <a:r>
              <a:rPr lang="en-US" dirty="0" smtClean="0">
                <a:solidFill>
                  <a:schemeClr val="bg2"/>
                </a:solidFill>
              </a:rPr>
              <a:t>Elevation</a:t>
            </a:r>
          </a:p>
          <a:p>
            <a:pPr marL="285750" indent="-285750">
              <a:buFont typeface="Arial" panose="020B0604020202020204" pitchFamily="34" charset="0"/>
              <a:buChar char="•"/>
            </a:pPr>
            <a:r>
              <a:rPr lang="en-US" dirty="0" smtClean="0">
                <a:solidFill>
                  <a:schemeClr val="bg2"/>
                </a:solidFill>
              </a:rPr>
              <a:t>Latitude/Longitude</a:t>
            </a:r>
            <a:endParaRPr lang="en-US" dirty="0">
              <a:solidFill>
                <a:schemeClr val="bg2"/>
              </a:solidFill>
            </a:endParaRPr>
          </a:p>
        </p:txBody>
      </p:sp>
      <p:sp>
        <p:nvSpPr>
          <p:cNvPr id="5" name="TextBox 4"/>
          <p:cNvSpPr txBox="1"/>
          <p:nvPr/>
        </p:nvSpPr>
        <p:spPr>
          <a:xfrm>
            <a:off x="1462454" y="1200188"/>
            <a:ext cx="3284621" cy="371298"/>
          </a:xfrm>
          <a:prstGeom prst="rect">
            <a:avLst/>
          </a:prstGeom>
          <a:noFill/>
        </p:spPr>
        <p:txBody>
          <a:bodyPr wrap="square" rtlCol="0">
            <a:spAutoFit/>
          </a:bodyPr>
          <a:lstStyle/>
          <a:p>
            <a:pPr algn="ctr"/>
            <a:r>
              <a:rPr lang="en-US" b="1" dirty="0" smtClean="0">
                <a:solidFill>
                  <a:schemeClr val="bg2">
                    <a:lumMod val="60000"/>
                    <a:lumOff val="40000"/>
                  </a:schemeClr>
                </a:solidFill>
              </a:rPr>
              <a:t>Fields Transcribed</a:t>
            </a:r>
            <a:endParaRPr lang="en-US" b="1" dirty="0">
              <a:solidFill>
                <a:schemeClr val="bg2">
                  <a:lumMod val="60000"/>
                  <a:lumOff val="40000"/>
                </a:schemeClr>
              </a:solidFill>
            </a:endParaRPr>
          </a:p>
        </p:txBody>
      </p:sp>
      <p:pic>
        <p:nvPicPr>
          <p:cNvPr id="9" name="Picture 8" descr="U:\Production-Botany\nmnh-botany-20151030\jpgs\0137031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7015" y="601158"/>
            <a:ext cx="4815253" cy="6056003"/>
          </a:xfrm>
          <a:prstGeom prst="rect">
            <a:avLst/>
          </a:prstGeom>
          <a:noFill/>
          <a:ln>
            <a:noFill/>
          </a:ln>
        </p:spPr>
      </p:pic>
      <p:sp>
        <p:nvSpPr>
          <p:cNvPr id="10" name="Rectangle 9"/>
          <p:cNvSpPr/>
          <p:nvPr/>
        </p:nvSpPr>
        <p:spPr>
          <a:xfrm>
            <a:off x="10011139" y="6318977"/>
            <a:ext cx="504825" cy="1225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ounded Rectangle 12"/>
          <p:cNvSpPr/>
          <p:nvPr/>
        </p:nvSpPr>
        <p:spPr>
          <a:xfrm>
            <a:off x="9187962" y="6348046"/>
            <a:ext cx="395653" cy="934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566031" y="6336561"/>
            <a:ext cx="175847" cy="1225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87962" y="6005146"/>
            <a:ext cx="1230923" cy="1494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873762" y="5714999"/>
            <a:ext cx="378069" cy="61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583615" y="4969442"/>
            <a:ext cx="932349" cy="481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939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0614" y="1337778"/>
            <a:ext cx="6858000" cy="481012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4222" y="1430269"/>
            <a:ext cx="3546702" cy="4625142"/>
          </a:xfrm>
          <a:prstGeom prst="rect">
            <a:avLst/>
          </a:prstGeom>
        </p:spPr>
      </p:pic>
      <p:sp>
        <p:nvSpPr>
          <p:cNvPr id="5" name="Title 1"/>
          <p:cNvSpPr txBox="1">
            <a:spLocks/>
          </p:cNvSpPr>
          <p:nvPr/>
        </p:nvSpPr>
        <p:spPr>
          <a:xfrm>
            <a:off x="176094" y="0"/>
            <a:ext cx="6798143" cy="697642"/>
          </a:xfrm>
          <a:prstGeom prst="rect">
            <a:avLst/>
          </a:prstGeom>
        </p:spPr>
        <p:txBody>
          <a:bodyPr>
            <a:normAutofit fontScale="9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4800" smtClean="0">
                <a:solidFill>
                  <a:schemeClr val="bg2"/>
                </a:solidFill>
              </a:rPr>
              <a:t>Transcription of labels</a:t>
            </a:r>
            <a:endParaRPr lang="en-US" sz="4800" dirty="0">
              <a:solidFill>
                <a:schemeClr val="bg2"/>
              </a:solidFill>
            </a:endParaRPr>
          </a:p>
        </p:txBody>
      </p:sp>
    </p:spTree>
    <p:extLst>
      <p:ext uri="{BB962C8B-B14F-4D97-AF65-F5344CB8AC3E}">
        <p14:creationId xmlns:p14="http://schemas.microsoft.com/office/powerpoint/2010/main" val="1379934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reeform 5"/>
          <p:cNvSpPr/>
          <p:nvPr/>
        </p:nvSpPr>
        <p:spPr>
          <a:xfrm>
            <a:off x="1819221" y="364140"/>
            <a:ext cx="2342885" cy="728559"/>
          </a:xfrm>
          <a:custGeom>
            <a:avLst/>
            <a:gdLst>
              <a:gd name="connsiteX0" fmla="*/ 0 w 2612374"/>
              <a:gd name="connsiteY0" fmla="*/ 95593 h 955931"/>
              <a:gd name="connsiteX1" fmla="*/ 95593 w 2612374"/>
              <a:gd name="connsiteY1" fmla="*/ 0 h 955931"/>
              <a:gd name="connsiteX2" fmla="*/ 2516781 w 2612374"/>
              <a:gd name="connsiteY2" fmla="*/ 0 h 955931"/>
              <a:gd name="connsiteX3" fmla="*/ 2612374 w 2612374"/>
              <a:gd name="connsiteY3" fmla="*/ 95593 h 955931"/>
              <a:gd name="connsiteX4" fmla="*/ 2612374 w 2612374"/>
              <a:gd name="connsiteY4" fmla="*/ 860338 h 955931"/>
              <a:gd name="connsiteX5" fmla="*/ 2516781 w 2612374"/>
              <a:gd name="connsiteY5" fmla="*/ 955931 h 955931"/>
              <a:gd name="connsiteX6" fmla="*/ 95593 w 2612374"/>
              <a:gd name="connsiteY6" fmla="*/ 955931 h 955931"/>
              <a:gd name="connsiteX7" fmla="*/ 0 w 2612374"/>
              <a:gd name="connsiteY7" fmla="*/ 860338 h 955931"/>
              <a:gd name="connsiteX8" fmla="*/ 0 w 2612374"/>
              <a:gd name="connsiteY8" fmla="*/ 95593 h 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374" h="955931">
                <a:moveTo>
                  <a:pt x="0" y="95593"/>
                </a:moveTo>
                <a:cubicBezTo>
                  <a:pt x="0" y="42798"/>
                  <a:pt x="42798" y="0"/>
                  <a:pt x="95593" y="0"/>
                </a:cubicBezTo>
                <a:lnTo>
                  <a:pt x="2516781" y="0"/>
                </a:lnTo>
                <a:cubicBezTo>
                  <a:pt x="2569576" y="0"/>
                  <a:pt x="2612374" y="42798"/>
                  <a:pt x="2612374" y="95593"/>
                </a:cubicBezTo>
                <a:lnTo>
                  <a:pt x="2612374" y="860338"/>
                </a:lnTo>
                <a:cubicBezTo>
                  <a:pt x="2612374" y="913133"/>
                  <a:pt x="2569576" y="955931"/>
                  <a:pt x="2516781" y="955931"/>
                </a:cubicBezTo>
                <a:lnTo>
                  <a:pt x="95593" y="955931"/>
                </a:lnTo>
                <a:cubicBezTo>
                  <a:pt x="42798" y="955931"/>
                  <a:pt x="0" y="913133"/>
                  <a:pt x="0" y="860338"/>
                </a:cubicBezTo>
                <a:lnTo>
                  <a:pt x="0" y="9559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lvl="0" algn="ctr" defTabSz="444500">
              <a:lnSpc>
                <a:spcPct val="90000"/>
              </a:lnSpc>
              <a:spcBef>
                <a:spcPct val="0"/>
              </a:spcBef>
              <a:spcAft>
                <a:spcPct val="35000"/>
              </a:spcAft>
            </a:pPr>
            <a:r>
              <a:rPr lang="en-US" sz="1200" kern="1200" dirty="0" err="1" smtClean="0"/>
              <a:t>Alembo</a:t>
            </a:r>
            <a:r>
              <a:rPr lang="en-US" sz="1200" kern="1200" dirty="0" smtClean="0"/>
              <a:t> transcribes Specimen Labels transcribed by </a:t>
            </a:r>
            <a:r>
              <a:rPr lang="en-US" sz="1200" kern="1200" dirty="0" err="1" smtClean="0"/>
              <a:t>Alembo</a:t>
            </a:r>
            <a:endParaRPr lang="en-US" sz="1200" kern="1200" dirty="0"/>
          </a:p>
        </p:txBody>
      </p:sp>
      <p:sp>
        <p:nvSpPr>
          <p:cNvPr id="8" name="Freeform 7"/>
          <p:cNvSpPr/>
          <p:nvPr/>
        </p:nvSpPr>
        <p:spPr>
          <a:xfrm>
            <a:off x="1819221" y="1431341"/>
            <a:ext cx="2342885" cy="728560"/>
          </a:xfrm>
          <a:custGeom>
            <a:avLst/>
            <a:gdLst>
              <a:gd name="connsiteX0" fmla="*/ 0 w 2730785"/>
              <a:gd name="connsiteY0" fmla="*/ 95488 h 954878"/>
              <a:gd name="connsiteX1" fmla="*/ 95488 w 2730785"/>
              <a:gd name="connsiteY1" fmla="*/ 0 h 954878"/>
              <a:gd name="connsiteX2" fmla="*/ 2635297 w 2730785"/>
              <a:gd name="connsiteY2" fmla="*/ 0 h 954878"/>
              <a:gd name="connsiteX3" fmla="*/ 2730785 w 2730785"/>
              <a:gd name="connsiteY3" fmla="*/ 95488 h 954878"/>
              <a:gd name="connsiteX4" fmla="*/ 2730785 w 2730785"/>
              <a:gd name="connsiteY4" fmla="*/ 859390 h 954878"/>
              <a:gd name="connsiteX5" fmla="*/ 2635297 w 2730785"/>
              <a:gd name="connsiteY5" fmla="*/ 954878 h 954878"/>
              <a:gd name="connsiteX6" fmla="*/ 95488 w 2730785"/>
              <a:gd name="connsiteY6" fmla="*/ 954878 h 954878"/>
              <a:gd name="connsiteX7" fmla="*/ 0 w 2730785"/>
              <a:gd name="connsiteY7" fmla="*/ 859390 h 954878"/>
              <a:gd name="connsiteX8" fmla="*/ 0 w 2730785"/>
              <a:gd name="connsiteY8" fmla="*/ 95488 h 95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0785" h="954878">
                <a:moveTo>
                  <a:pt x="0" y="95488"/>
                </a:moveTo>
                <a:cubicBezTo>
                  <a:pt x="0" y="42751"/>
                  <a:pt x="42751" y="0"/>
                  <a:pt x="95488" y="0"/>
                </a:cubicBezTo>
                <a:lnTo>
                  <a:pt x="2635297" y="0"/>
                </a:lnTo>
                <a:cubicBezTo>
                  <a:pt x="2688034" y="0"/>
                  <a:pt x="2730785" y="42751"/>
                  <a:pt x="2730785" y="95488"/>
                </a:cubicBezTo>
                <a:lnTo>
                  <a:pt x="2730785" y="859390"/>
                </a:lnTo>
                <a:cubicBezTo>
                  <a:pt x="2730785" y="912127"/>
                  <a:pt x="2688034" y="954878"/>
                  <a:pt x="2635297" y="954878"/>
                </a:cubicBezTo>
                <a:lnTo>
                  <a:pt x="95488" y="954878"/>
                </a:lnTo>
                <a:cubicBezTo>
                  <a:pt x="42751" y="954878"/>
                  <a:pt x="0" y="912127"/>
                  <a:pt x="0" y="859390"/>
                </a:cubicBezTo>
                <a:lnTo>
                  <a:pt x="0" y="95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067" tIns="66067" rIns="66067" bIns="66067" numCol="1" spcCol="1270" anchor="ctr" anchorCtr="0">
            <a:noAutofit/>
          </a:bodyPr>
          <a:lstStyle/>
          <a:p>
            <a:pPr lvl="0" algn="ctr" defTabSz="444500">
              <a:lnSpc>
                <a:spcPct val="90000"/>
              </a:lnSpc>
              <a:spcBef>
                <a:spcPct val="0"/>
              </a:spcBef>
              <a:spcAft>
                <a:spcPct val="35000"/>
              </a:spcAft>
            </a:pPr>
            <a:r>
              <a:rPr lang="en-US" sz="1200" kern="1200" dirty="0" err="1" smtClean="0"/>
              <a:t>Picturae</a:t>
            </a:r>
            <a:r>
              <a:rPr lang="en-US" sz="1200" kern="1200" dirty="0" smtClean="0"/>
              <a:t> batches label transcriptions in sets of 4000 and does preliminary review</a:t>
            </a:r>
            <a:endParaRPr lang="en-US" sz="1200" kern="1200" dirty="0"/>
          </a:p>
        </p:txBody>
      </p:sp>
      <p:sp>
        <p:nvSpPr>
          <p:cNvPr id="10" name="Freeform 9"/>
          <p:cNvSpPr/>
          <p:nvPr/>
        </p:nvSpPr>
        <p:spPr>
          <a:xfrm>
            <a:off x="1819221" y="2498545"/>
            <a:ext cx="2342885" cy="728559"/>
          </a:xfrm>
          <a:custGeom>
            <a:avLst/>
            <a:gdLst>
              <a:gd name="connsiteX0" fmla="*/ 0 w 3440186"/>
              <a:gd name="connsiteY0" fmla="*/ 71590 h 715895"/>
              <a:gd name="connsiteX1" fmla="*/ 71590 w 3440186"/>
              <a:gd name="connsiteY1" fmla="*/ 0 h 715895"/>
              <a:gd name="connsiteX2" fmla="*/ 3368597 w 3440186"/>
              <a:gd name="connsiteY2" fmla="*/ 0 h 715895"/>
              <a:gd name="connsiteX3" fmla="*/ 3440187 w 3440186"/>
              <a:gd name="connsiteY3" fmla="*/ 71590 h 715895"/>
              <a:gd name="connsiteX4" fmla="*/ 3440186 w 3440186"/>
              <a:gd name="connsiteY4" fmla="*/ 644306 h 715895"/>
              <a:gd name="connsiteX5" fmla="*/ 3368596 w 3440186"/>
              <a:gd name="connsiteY5" fmla="*/ 715896 h 715895"/>
              <a:gd name="connsiteX6" fmla="*/ 71590 w 3440186"/>
              <a:gd name="connsiteY6" fmla="*/ 715895 h 715895"/>
              <a:gd name="connsiteX7" fmla="*/ 0 w 3440186"/>
              <a:gd name="connsiteY7" fmla="*/ 644305 h 715895"/>
              <a:gd name="connsiteX8" fmla="*/ 0 w 3440186"/>
              <a:gd name="connsiteY8" fmla="*/ 71590 h 71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186" h="715895">
                <a:moveTo>
                  <a:pt x="0" y="71590"/>
                </a:moveTo>
                <a:cubicBezTo>
                  <a:pt x="0" y="32052"/>
                  <a:pt x="32052" y="0"/>
                  <a:pt x="71590" y="0"/>
                </a:cubicBezTo>
                <a:lnTo>
                  <a:pt x="3368597" y="0"/>
                </a:lnTo>
                <a:cubicBezTo>
                  <a:pt x="3408135" y="0"/>
                  <a:pt x="3440187" y="32052"/>
                  <a:pt x="3440187" y="71590"/>
                </a:cubicBezTo>
                <a:cubicBezTo>
                  <a:pt x="3440187" y="262495"/>
                  <a:pt x="3440186" y="453401"/>
                  <a:pt x="3440186" y="644306"/>
                </a:cubicBezTo>
                <a:cubicBezTo>
                  <a:pt x="3440186" y="683844"/>
                  <a:pt x="3408134" y="715896"/>
                  <a:pt x="3368596" y="715896"/>
                </a:cubicBezTo>
                <a:lnTo>
                  <a:pt x="71590" y="715895"/>
                </a:lnTo>
                <a:cubicBezTo>
                  <a:pt x="32052" y="715895"/>
                  <a:pt x="0" y="683843"/>
                  <a:pt x="0" y="644305"/>
                </a:cubicBezTo>
                <a:lnTo>
                  <a:pt x="0" y="715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8" tIns="59068" rIns="59068" bIns="59068" numCol="1" spcCol="1270" anchor="ctr" anchorCtr="0">
            <a:noAutofit/>
          </a:bodyPr>
          <a:lstStyle/>
          <a:p>
            <a:pPr lvl="0" algn="ctr" defTabSz="444500">
              <a:lnSpc>
                <a:spcPct val="90000"/>
              </a:lnSpc>
              <a:spcBef>
                <a:spcPct val="0"/>
              </a:spcBef>
              <a:spcAft>
                <a:spcPct val="35000"/>
              </a:spcAft>
            </a:pPr>
            <a:r>
              <a:rPr lang="en-US" sz="1200" kern="1200" dirty="0" smtClean="0"/>
              <a:t>NMNH Botany reviews label transcriptions at 2.5% check</a:t>
            </a:r>
            <a:endParaRPr lang="en-US" sz="1200" kern="1200" dirty="0"/>
          </a:p>
        </p:txBody>
      </p:sp>
      <p:sp>
        <p:nvSpPr>
          <p:cNvPr id="12" name="Freeform 11"/>
          <p:cNvSpPr/>
          <p:nvPr/>
        </p:nvSpPr>
        <p:spPr>
          <a:xfrm>
            <a:off x="3142841" y="3665385"/>
            <a:ext cx="1574678" cy="666235"/>
          </a:xfrm>
          <a:custGeom>
            <a:avLst/>
            <a:gdLst>
              <a:gd name="connsiteX0" fmla="*/ 0 w 2195733"/>
              <a:gd name="connsiteY0" fmla="*/ 56338 h 563378"/>
              <a:gd name="connsiteX1" fmla="*/ 56338 w 2195733"/>
              <a:gd name="connsiteY1" fmla="*/ 0 h 563378"/>
              <a:gd name="connsiteX2" fmla="*/ 2139395 w 2195733"/>
              <a:gd name="connsiteY2" fmla="*/ 0 h 563378"/>
              <a:gd name="connsiteX3" fmla="*/ 2195733 w 2195733"/>
              <a:gd name="connsiteY3" fmla="*/ 56338 h 563378"/>
              <a:gd name="connsiteX4" fmla="*/ 2195733 w 2195733"/>
              <a:gd name="connsiteY4" fmla="*/ 507040 h 563378"/>
              <a:gd name="connsiteX5" fmla="*/ 2139395 w 2195733"/>
              <a:gd name="connsiteY5" fmla="*/ 563378 h 563378"/>
              <a:gd name="connsiteX6" fmla="*/ 56338 w 2195733"/>
              <a:gd name="connsiteY6" fmla="*/ 563378 h 563378"/>
              <a:gd name="connsiteX7" fmla="*/ 0 w 2195733"/>
              <a:gd name="connsiteY7" fmla="*/ 507040 h 563378"/>
              <a:gd name="connsiteX8" fmla="*/ 0 w 2195733"/>
              <a:gd name="connsiteY8" fmla="*/ 56338 h 56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5733" h="563378">
                <a:moveTo>
                  <a:pt x="0" y="56338"/>
                </a:moveTo>
                <a:cubicBezTo>
                  <a:pt x="0" y="25223"/>
                  <a:pt x="25223" y="0"/>
                  <a:pt x="56338" y="0"/>
                </a:cubicBezTo>
                <a:lnTo>
                  <a:pt x="2139395" y="0"/>
                </a:lnTo>
                <a:cubicBezTo>
                  <a:pt x="2170510" y="0"/>
                  <a:pt x="2195733" y="25223"/>
                  <a:pt x="2195733" y="56338"/>
                </a:cubicBezTo>
                <a:lnTo>
                  <a:pt x="2195733" y="507040"/>
                </a:lnTo>
                <a:cubicBezTo>
                  <a:pt x="2195733" y="538155"/>
                  <a:pt x="2170510" y="563378"/>
                  <a:pt x="2139395" y="563378"/>
                </a:cubicBezTo>
                <a:lnTo>
                  <a:pt x="56338" y="563378"/>
                </a:lnTo>
                <a:cubicBezTo>
                  <a:pt x="25223" y="563378"/>
                  <a:pt x="0" y="538155"/>
                  <a:pt x="0" y="507040"/>
                </a:cubicBezTo>
                <a:lnTo>
                  <a:pt x="0" y="5633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601" tIns="54601" rIns="54601" bIns="54601" numCol="1" spcCol="1270" anchor="ctr" anchorCtr="0">
            <a:noAutofit/>
          </a:bodyPr>
          <a:lstStyle/>
          <a:p>
            <a:pPr lvl="0" algn="ctr" defTabSz="444500">
              <a:lnSpc>
                <a:spcPct val="90000"/>
              </a:lnSpc>
              <a:spcBef>
                <a:spcPct val="0"/>
              </a:spcBef>
              <a:spcAft>
                <a:spcPct val="35000"/>
              </a:spcAft>
            </a:pPr>
            <a:r>
              <a:rPr lang="en-US" sz="1200" kern="1200" dirty="0" smtClean="0"/>
              <a:t>Accepted Label Transcription Sets added to Master Transcription SQL </a:t>
            </a:r>
            <a:r>
              <a:rPr lang="en-US" sz="1200" kern="1200" dirty="0" err="1" smtClean="0"/>
              <a:t>db</a:t>
            </a:r>
            <a:endParaRPr lang="en-US" sz="1200" kern="1200" dirty="0"/>
          </a:p>
        </p:txBody>
      </p:sp>
      <p:sp>
        <p:nvSpPr>
          <p:cNvPr id="14" name="Freeform 13"/>
          <p:cNvSpPr/>
          <p:nvPr/>
        </p:nvSpPr>
        <p:spPr>
          <a:xfrm>
            <a:off x="5108177" y="3204192"/>
            <a:ext cx="3750777" cy="1127427"/>
          </a:xfrm>
          <a:custGeom>
            <a:avLst/>
            <a:gdLst>
              <a:gd name="connsiteX0" fmla="*/ 0 w 2805128"/>
              <a:gd name="connsiteY0" fmla="*/ 76036 h 760356"/>
              <a:gd name="connsiteX1" fmla="*/ 76036 w 2805128"/>
              <a:gd name="connsiteY1" fmla="*/ 0 h 760356"/>
              <a:gd name="connsiteX2" fmla="*/ 2729092 w 2805128"/>
              <a:gd name="connsiteY2" fmla="*/ 0 h 760356"/>
              <a:gd name="connsiteX3" fmla="*/ 2805128 w 2805128"/>
              <a:gd name="connsiteY3" fmla="*/ 76036 h 760356"/>
              <a:gd name="connsiteX4" fmla="*/ 2805128 w 2805128"/>
              <a:gd name="connsiteY4" fmla="*/ 684320 h 760356"/>
              <a:gd name="connsiteX5" fmla="*/ 2729092 w 2805128"/>
              <a:gd name="connsiteY5" fmla="*/ 760356 h 760356"/>
              <a:gd name="connsiteX6" fmla="*/ 76036 w 2805128"/>
              <a:gd name="connsiteY6" fmla="*/ 760356 h 760356"/>
              <a:gd name="connsiteX7" fmla="*/ 0 w 2805128"/>
              <a:gd name="connsiteY7" fmla="*/ 684320 h 760356"/>
              <a:gd name="connsiteX8" fmla="*/ 0 w 2805128"/>
              <a:gd name="connsiteY8" fmla="*/ 76036 h 76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128" h="760356">
                <a:moveTo>
                  <a:pt x="0" y="76036"/>
                </a:moveTo>
                <a:cubicBezTo>
                  <a:pt x="0" y="34042"/>
                  <a:pt x="34042" y="0"/>
                  <a:pt x="76036" y="0"/>
                </a:cubicBezTo>
                <a:lnTo>
                  <a:pt x="2729092" y="0"/>
                </a:lnTo>
                <a:cubicBezTo>
                  <a:pt x="2771086" y="0"/>
                  <a:pt x="2805128" y="34042"/>
                  <a:pt x="2805128" y="76036"/>
                </a:cubicBezTo>
                <a:lnTo>
                  <a:pt x="2805128" y="684320"/>
                </a:lnTo>
                <a:cubicBezTo>
                  <a:pt x="2805128" y="726314"/>
                  <a:pt x="2771086" y="760356"/>
                  <a:pt x="2729092" y="760356"/>
                </a:cubicBezTo>
                <a:lnTo>
                  <a:pt x="76036" y="760356"/>
                </a:lnTo>
                <a:cubicBezTo>
                  <a:pt x="34042" y="760356"/>
                  <a:pt x="0" y="726314"/>
                  <a:pt x="0" y="684320"/>
                </a:cubicBezTo>
                <a:lnTo>
                  <a:pt x="0" y="7603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70" tIns="60370" rIns="60370" bIns="60370" numCol="1" spcCol="1270" anchor="ctr" anchorCtr="0">
            <a:noAutofit/>
          </a:bodyPr>
          <a:lstStyle/>
          <a:p>
            <a:pPr lvl="0" algn="ctr" defTabSz="444500">
              <a:lnSpc>
                <a:spcPct val="90000"/>
              </a:lnSpc>
              <a:spcBef>
                <a:spcPct val="0"/>
              </a:spcBef>
              <a:spcAft>
                <a:spcPct val="35000"/>
              </a:spcAft>
            </a:pPr>
            <a:r>
              <a:rPr lang="en-US" sz="1200" kern="1200" dirty="0" smtClean="0"/>
              <a:t>Batches of 30,000-40,000 transcription created from master SQL </a:t>
            </a:r>
            <a:r>
              <a:rPr lang="en-US" sz="1200" kern="1200" dirty="0" err="1" smtClean="0"/>
              <a:t>db</a:t>
            </a:r>
            <a:r>
              <a:rPr lang="en-US" sz="1200" kern="1200" dirty="0" smtClean="0"/>
              <a:t>; all records in batch reviewed for import to </a:t>
            </a:r>
            <a:r>
              <a:rPr lang="en-US" sz="1200" kern="1200" dirty="0" err="1" smtClean="0"/>
              <a:t>EMu</a:t>
            </a:r>
            <a:endParaRPr lang="en-US" sz="1200" kern="1200" dirty="0"/>
          </a:p>
        </p:txBody>
      </p:sp>
      <p:sp>
        <p:nvSpPr>
          <p:cNvPr id="16" name="Freeform 15"/>
          <p:cNvSpPr/>
          <p:nvPr/>
        </p:nvSpPr>
        <p:spPr>
          <a:xfrm>
            <a:off x="1428900" y="3665385"/>
            <a:ext cx="1561763" cy="666235"/>
          </a:xfrm>
          <a:custGeom>
            <a:avLst/>
            <a:gdLst>
              <a:gd name="connsiteX0" fmla="*/ 0 w 2227176"/>
              <a:gd name="connsiteY0" fmla="*/ 67265 h 672652"/>
              <a:gd name="connsiteX1" fmla="*/ 67265 w 2227176"/>
              <a:gd name="connsiteY1" fmla="*/ 0 h 672652"/>
              <a:gd name="connsiteX2" fmla="*/ 2159911 w 2227176"/>
              <a:gd name="connsiteY2" fmla="*/ 0 h 672652"/>
              <a:gd name="connsiteX3" fmla="*/ 2227176 w 2227176"/>
              <a:gd name="connsiteY3" fmla="*/ 67265 h 672652"/>
              <a:gd name="connsiteX4" fmla="*/ 2227176 w 2227176"/>
              <a:gd name="connsiteY4" fmla="*/ 605387 h 672652"/>
              <a:gd name="connsiteX5" fmla="*/ 2159911 w 2227176"/>
              <a:gd name="connsiteY5" fmla="*/ 672652 h 672652"/>
              <a:gd name="connsiteX6" fmla="*/ 67265 w 2227176"/>
              <a:gd name="connsiteY6" fmla="*/ 672652 h 672652"/>
              <a:gd name="connsiteX7" fmla="*/ 0 w 2227176"/>
              <a:gd name="connsiteY7" fmla="*/ 605387 h 672652"/>
              <a:gd name="connsiteX8" fmla="*/ 0 w 2227176"/>
              <a:gd name="connsiteY8" fmla="*/ 67265 h 67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176" h="672652">
                <a:moveTo>
                  <a:pt x="0" y="67265"/>
                </a:moveTo>
                <a:cubicBezTo>
                  <a:pt x="0" y="30116"/>
                  <a:pt x="30116" y="0"/>
                  <a:pt x="67265" y="0"/>
                </a:cubicBezTo>
                <a:lnTo>
                  <a:pt x="2159911" y="0"/>
                </a:lnTo>
                <a:cubicBezTo>
                  <a:pt x="2197060" y="0"/>
                  <a:pt x="2227176" y="30116"/>
                  <a:pt x="2227176" y="67265"/>
                </a:cubicBezTo>
                <a:lnTo>
                  <a:pt x="2227176" y="605387"/>
                </a:lnTo>
                <a:cubicBezTo>
                  <a:pt x="2227176" y="642536"/>
                  <a:pt x="2197060" y="672652"/>
                  <a:pt x="2159911" y="672652"/>
                </a:cubicBezTo>
                <a:lnTo>
                  <a:pt x="67265" y="672652"/>
                </a:lnTo>
                <a:cubicBezTo>
                  <a:pt x="30116" y="672652"/>
                  <a:pt x="0" y="642536"/>
                  <a:pt x="0" y="605387"/>
                </a:cubicBezTo>
                <a:lnTo>
                  <a:pt x="0" y="672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801" tIns="57801" rIns="57801" bIns="57801" numCol="1" spcCol="1270" anchor="ctr" anchorCtr="0">
            <a:noAutofit/>
          </a:bodyPr>
          <a:lstStyle/>
          <a:p>
            <a:pPr lvl="0" algn="ctr" defTabSz="444500">
              <a:lnSpc>
                <a:spcPct val="90000"/>
              </a:lnSpc>
              <a:spcBef>
                <a:spcPct val="0"/>
              </a:spcBef>
              <a:spcAft>
                <a:spcPct val="35000"/>
              </a:spcAft>
            </a:pPr>
            <a:r>
              <a:rPr lang="en-US" sz="1200" kern="1200" dirty="0" smtClean="0"/>
              <a:t>Rejected Sets returned to </a:t>
            </a:r>
            <a:r>
              <a:rPr lang="en-US" sz="1200" kern="1200" dirty="0" err="1" smtClean="0"/>
              <a:t>Picturae</a:t>
            </a:r>
            <a:r>
              <a:rPr lang="en-US" sz="1200" kern="1200" dirty="0" smtClean="0"/>
              <a:t> for correction</a:t>
            </a:r>
            <a:endParaRPr lang="en-US" sz="1200" kern="1200" dirty="0"/>
          </a:p>
        </p:txBody>
      </p:sp>
      <p:sp>
        <p:nvSpPr>
          <p:cNvPr id="17" name="Freeform 16"/>
          <p:cNvSpPr/>
          <p:nvPr/>
        </p:nvSpPr>
        <p:spPr>
          <a:xfrm>
            <a:off x="9146803" y="485520"/>
            <a:ext cx="2265769" cy="728559"/>
          </a:xfrm>
          <a:custGeom>
            <a:avLst/>
            <a:gdLst>
              <a:gd name="connsiteX0" fmla="*/ 0 w 2612374"/>
              <a:gd name="connsiteY0" fmla="*/ 95593 h 955931"/>
              <a:gd name="connsiteX1" fmla="*/ 95593 w 2612374"/>
              <a:gd name="connsiteY1" fmla="*/ 0 h 955931"/>
              <a:gd name="connsiteX2" fmla="*/ 2516781 w 2612374"/>
              <a:gd name="connsiteY2" fmla="*/ 0 h 955931"/>
              <a:gd name="connsiteX3" fmla="*/ 2612374 w 2612374"/>
              <a:gd name="connsiteY3" fmla="*/ 95593 h 955931"/>
              <a:gd name="connsiteX4" fmla="*/ 2612374 w 2612374"/>
              <a:gd name="connsiteY4" fmla="*/ 860338 h 955931"/>
              <a:gd name="connsiteX5" fmla="*/ 2516781 w 2612374"/>
              <a:gd name="connsiteY5" fmla="*/ 955931 h 955931"/>
              <a:gd name="connsiteX6" fmla="*/ 95593 w 2612374"/>
              <a:gd name="connsiteY6" fmla="*/ 955931 h 955931"/>
              <a:gd name="connsiteX7" fmla="*/ 0 w 2612374"/>
              <a:gd name="connsiteY7" fmla="*/ 860338 h 955931"/>
              <a:gd name="connsiteX8" fmla="*/ 0 w 2612374"/>
              <a:gd name="connsiteY8" fmla="*/ 95593 h 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374" h="955931">
                <a:moveTo>
                  <a:pt x="0" y="95593"/>
                </a:moveTo>
                <a:cubicBezTo>
                  <a:pt x="0" y="42798"/>
                  <a:pt x="42798" y="0"/>
                  <a:pt x="95593" y="0"/>
                </a:cubicBezTo>
                <a:lnTo>
                  <a:pt x="2516781" y="0"/>
                </a:lnTo>
                <a:cubicBezTo>
                  <a:pt x="2569576" y="0"/>
                  <a:pt x="2612374" y="42798"/>
                  <a:pt x="2612374" y="95593"/>
                </a:cubicBezTo>
                <a:lnTo>
                  <a:pt x="2612374" y="860338"/>
                </a:lnTo>
                <a:cubicBezTo>
                  <a:pt x="2612374" y="913133"/>
                  <a:pt x="2569576" y="955931"/>
                  <a:pt x="2516781" y="955931"/>
                </a:cubicBezTo>
                <a:lnTo>
                  <a:pt x="95593" y="955931"/>
                </a:lnTo>
                <a:cubicBezTo>
                  <a:pt x="42798" y="955931"/>
                  <a:pt x="0" y="913133"/>
                  <a:pt x="0" y="860338"/>
                </a:cubicBezTo>
                <a:lnTo>
                  <a:pt x="0" y="9559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lvl="0" algn="ctr" defTabSz="444500">
              <a:lnSpc>
                <a:spcPct val="90000"/>
              </a:lnSpc>
              <a:spcBef>
                <a:spcPct val="0"/>
              </a:spcBef>
              <a:spcAft>
                <a:spcPct val="35000"/>
              </a:spcAft>
            </a:pPr>
            <a:r>
              <a:rPr lang="en-US" sz="1200" kern="1200" dirty="0" err="1" smtClean="0"/>
              <a:t>Alembo</a:t>
            </a:r>
            <a:r>
              <a:rPr lang="en-US" sz="1200" kern="1200" dirty="0" smtClean="0"/>
              <a:t> transcribes cover taxonomic names; </a:t>
            </a:r>
            <a:r>
              <a:rPr lang="en-US" sz="1200" kern="1200" dirty="0" err="1" smtClean="0"/>
              <a:t>EMu</a:t>
            </a:r>
            <a:r>
              <a:rPr lang="en-US" sz="1200" kern="1200" dirty="0" smtClean="0"/>
              <a:t> taxonomic </a:t>
            </a:r>
            <a:r>
              <a:rPr lang="en-US" sz="1200" kern="1200" dirty="0" err="1" smtClean="0"/>
              <a:t>irns</a:t>
            </a:r>
            <a:r>
              <a:rPr lang="en-US" sz="1200" kern="1200" dirty="0" smtClean="0"/>
              <a:t> added if in picklist</a:t>
            </a:r>
            <a:endParaRPr lang="en-US" sz="1200" kern="1200" dirty="0"/>
          </a:p>
        </p:txBody>
      </p:sp>
      <p:sp>
        <p:nvSpPr>
          <p:cNvPr id="18" name="Freeform 17"/>
          <p:cNvSpPr/>
          <p:nvPr/>
        </p:nvSpPr>
        <p:spPr>
          <a:xfrm>
            <a:off x="9146802" y="1552723"/>
            <a:ext cx="2265769" cy="728559"/>
          </a:xfrm>
          <a:custGeom>
            <a:avLst/>
            <a:gdLst>
              <a:gd name="connsiteX0" fmla="*/ 0 w 2612374"/>
              <a:gd name="connsiteY0" fmla="*/ 95593 h 955931"/>
              <a:gd name="connsiteX1" fmla="*/ 95593 w 2612374"/>
              <a:gd name="connsiteY1" fmla="*/ 0 h 955931"/>
              <a:gd name="connsiteX2" fmla="*/ 2516781 w 2612374"/>
              <a:gd name="connsiteY2" fmla="*/ 0 h 955931"/>
              <a:gd name="connsiteX3" fmla="*/ 2612374 w 2612374"/>
              <a:gd name="connsiteY3" fmla="*/ 95593 h 955931"/>
              <a:gd name="connsiteX4" fmla="*/ 2612374 w 2612374"/>
              <a:gd name="connsiteY4" fmla="*/ 860338 h 955931"/>
              <a:gd name="connsiteX5" fmla="*/ 2516781 w 2612374"/>
              <a:gd name="connsiteY5" fmla="*/ 955931 h 955931"/>
              <a:gd name="connsiteX6" fmla="*/ 95593 w 2612374"/>
              <a:gd name="connsiteY6" fmla="*/ 955931 h 955931"/>
              <a:gd name="connsiteX7" fmla="*/ 0 w 2612374"/>
              <a:gd name="connsiteY7" fmla="*/ 860338 h 955931"/>
              <a:gd name="connsiteX8" fmla="*/ 0 w 2612374"/>
              <a:gd name="connsiteY8" fmla="*/ 95593 h 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374" h="955931">
                <a:moveTo>
                  <a:pt x="0" y="95593"/>
                </a:moveTo>
                <a:cubicBezTo>
                  <a:pt x="0" y="42798"/>
                  <a:pt x="42798" y="0"/>
                  <a:pt x="95593" y="0"/>
                </a:cubicBezTo>
                <a:lnTo>
                  <a:pt x="2516781" y="0"/>
                </a:lnTo>
                <a:cubicBezTo>
                  <a:pt x="2569576" y="0"/>
                  <a:pt x="2612374" y="42798"/>
                  <a:pt x="2612374" y="95593"/>
                </a:cubicBezTo>
                <a:lnTo>
                  <a:pt x="2612374" y="860338"/>
                </a:lnTo>
                <a:cubicBezTo>
                  <a:pt x="2612374" y="913133"/>
                  <a:pt x="2569576" y="955931"/>
                  <a:pt x="2516781" y="955931"/>
                </a:cubicBezTo>
                <a:lnTo>
                  <a:pt x="95593" y="955931"/>
                </a:lnTo>
                <a:cubicBezTo>
                  <a:pt x="42798" y="955931"/>
                  <a:pt x="0" y="913133"/>
                  <a:pt x="0" y="860338"/>
                </a:cubicBezTo>
                <a:lnTo>
                  <a:pt x="0" y="9559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098" tIns="66098" rIns="66098" bIns="66098" numCol="1" spcCol="1270" anchor="ctr" anchorCtr="0">
            <a:noAutofit/>
          </a:bodyPr>
          <a:lstStyle/>
          <a:p>
            <a:pPr lvl="0" algn="ctr" defTabSz="444500">
              <a:lnSpc>
                <a:spcPct val="90000"/>
              </a:lnSpc>
              <a:spcBef>
                <a:spcPct val="0"/>
              </a:spcBef>
              <a:spcAft>
                <a:spcPct val="35000"/>
              </a:spcAft>
            </a:pPr>
            <a:r>
              <a:rPr lang="en-US" sz="1200" dirty="0" err="1"/>
              <a:t>Picturae</a:t>
            </a:r>
            <a:r>
              <a:rPr lang="en-US" sz="1200" dirty="0"/>
              <a:t> </a:t>
            </a:r>
            <a:r>
              <a:rPr lang="en-US" sz="1200" dirty="0" smtClean="0"/>
              <a:t>batches cover transcriptions </a:t>
            </a:r>
            <a:r>
              <a:rPr lang="en-US" sz="1200" dirty="0"/>
              <a:t>in sets of </a:t>
            </a:r>
            <a:r>
              <a:rPr lang="en-US" sz="1200" dirty="0" smtClean="0"/>
              <a:t>100-4000 and </a:t>
            </a:r>
            <a:r>
              <a:rPr lang="en-US" sz="1200" dirty="0"/>
              <a:t>does preliminary review</a:t>
            </a:r>
          </a:p>
        </p:txBody>
      </p:sp>
      <p:sp>
        <p:nvSpPr>
          <p:cNvPr id="20" name="Freeform 19"/>
          <p:cNvSpPr/>
          <p:nvPr/>
        </p:nvSpPr>
        <p:spPr>
          <a:xfrm>
            <a:off x="9146802" y="2619925"/>
            <a:ext cx="2265769" cy="728559"/>
          </a:xfrm>
          <a:custGeom>
            <a:avLst/>
            <a:gdLst>
              <a:gd name="connsiteX0" fmla="*/ 0 w 3440186"/>
              <a:gd name="connsiteY0" fmla="*/ 71590 h 715895"/>
              <a:gd name="connsiteX1" fmla="*/ 71590 w 3440186"/>
              <a:gd name="connsiteY1" fmla="*/ 0 h 715895"/>
              <a:gd name="connsiteX2" fmla="*/ 3368597 w 3440186"/>
              <a:gd name="connsiteY2" fmla="*/ 0 h 715895"/>
              <a:gd name="connsiteX3" fmla="*/ 3440187 w 3440186"/>
              <a:gd name="connsiteY3" fmla="*/ 71590 h 715895"/>
              <a:gd name="connsiteX4" fmla="*/ 3440186 w 3440186"/>
              <a:gd name="connsiteY4" fmla="*/ 644306 h 715895"/>
              <a:gd name="connsiteX5" fmla="*/ 3368596 w 3440186"/>
              <a:gd name="connsiteY5" fmla="*/ 715896 h 715895"/>
              <a:gd name="connsiteX6" fmla="*/ 71590 w 3440186"/>
              <a:gd name="connsiteY6" fmla="*/ 715895 h 715895"/>
              <a:gd name="connsiteX7" fmla="*/ 0 w 3440186"/>
              <a:gd name="connsiteY7" fmla="*/ 644305 h 715895"/>
              <a:gd name="connsiteX8" fmla="*/ 0 w 3440186"/>
              <a:gd name="connsiteY8" fmla="*/ 71590 h 71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186" h="715895">
                <a:moveTo>
                  <a:pt x="0" y="71590"/>
                </a:moveTo>
                <a:cubicBezTo>
                  <a:pt x="0" y="32052"/>
                  <a:pt x="32052" y="0"/>
                  <a:pt x="71590" y="0"/>
                </a:cubicBezTo>
                <a:lnTo>
                  <a:pt x="3368597" y="0"/>
                </a:lnTo>
                <a:cubicBezTo>
                  <a:pt x="3408135" y="0"/>
                  <a:pt x="3440187" y="32052"/>
                  <a:pt x="3440187" y="71590"/>
                </a:cubicBezTo>
                <a:cubicBezTo>
                  <a:pt x="3440187" y="262495"/>
                  <a:pt x="3440186" y="453401"/>
                  <a:pt x="3440186" y="644306"/>
                </a:cubicBezTo>
                <a:cubicBezTo>
                  <a:pt x="3440186" y="683844"/>
                  <a:pt x="3408134" y="715896"/>
                  <a:pt x="3368596" y="715896"/>
                </a:cubicBezTo>
                <a:lnTo>
                  <a:pt x="71590" y="715895"/>
                </a:lnTo>
                <a:cubicBezTo>
                  <a:pt x="32052" y="715895"/>
                  <a:pt x="0" y="683843"/>
                  <a:pt x="0" y="644305"/>
                </a:cubicBezTo>
                <a:lnTo>
                  <a:pt x="0" y="715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8" tIns="59068" rIns="59068" bIns="59068" numCol="1" spcCol="1270" anchor="ctr" anchorCtr="0">
            <a:noAutofit/>
          </a:bodyPr>
          <a:lstStyle/>
          <a:p>
            <a:pPr lvl="0" algn="ctr" defTabSz="444500">
              <a:lnSpc>
                <a:spcPct val="90000"/>
              </a:lnSpc>
              <a:spcBef>
                <a:spcPct val="0"/>
              </a:spcBef>
              <a:spcAft>
                <a:spcPct val="35000"/>
              </a:spcAft>
            </a:pPr>
            <a:r>
              <a:rPr lang="en-US" sz="1200" kern="1200" dirty="0" smtClean="0"/>
              <a:t>NMNH Botany reviews label transcriptions and adds missing </a:t>
            </a:r>
            <a:r>
              <a:rPr lang="en-US" sz="1200" kern="1200" dirty="0" err="1" smtClean="0"/>
              <a:t>EMu</a:t>
            </a:r>
            <a:r>
              <a:rPr lang="en-US" sz="1200" kern="1200" dirty="0" smtClean="0"/>
              <a:t> </a:t>
            </a:r>
            <a:r>
              <a:rPr lang="en-US" sz="1200" kern="1200" dirty="0" err="1" smtClean="0"/>
              <a:t>irns</a:t>
            </a:r>
            <a:endParaRPr lang="en-US" sz="1200" kern="1200" dirty="0"/>
          </a:p>
        </p:txBody>
      </p:sp>
      <p:sp>
        <p:nvSpPr>
          <p:cNvPr id="21" name="Freeform 20"/>
          <p:cNvSpPr/>
          <p:nvPr/>
        </p:nvSpPr>
        <p:spPr>
          <a:xfrm>
            <a:off x="9492347" y="3687127"/>
            <a:ext cx="1574678" cy="666235"/>
          </a:xfrm>
          <a:custGeom>
            <a:avLst/>
            <a:gdLst>
              <a:gd name="connsiteX0" fmla="*/ 0 w 2195733"/>
              <a:gd name="connsiteY0" fmla="*/ 56338 h 563378"/>
              <a:gd name="connsiteX1" fmla="*/ 56338 w 2195733"/>
              <a:gd name="connsiteY1" fmla="*/ 0 h 563378"/>
              <a:gd name="connsiteX2" fmla="*/ 2139395 w 2195733"/>
              <a:gd name="connsiteY2" fmla="*/ 0 h 563378"/>
              <a:gd name="connsiteX3" fmla="*/ 2195733 w 2195733"/>
              <a:gd name="connsiteY3" fmla="*/ 56338 h 563378"/>
              <a:gd name="connsiteX4" fmla="*/ 2195733 w 2195733"/>
              <a:gd name="connsiteY4" fmla="*/ 507040 h 563378"/>
              <a:gd name="connsiteX5" fmla="*/ 2139395 w 2195733"/>
              <a:gd name="connsiteY5" fmla="*/ 563378 h 563378"/>
              <a:gd name="connsiteX6" fmla="*/ 56338 w 2195733"/>
              <a:gd name="connsiteY6" fmla="*/ 563378 h 563378"/>
              <a:gd name="connsiteX7" fmla="*/ 0 w 2195733"/>
              <a:gd name="connsiteY7" fmla="*/ 507040 h 563378"/>
              <a:gd name="connsiteX8" fmla="*/ 0 w 2195733"/>
              <a:gd name="connsiteY8" fmla="*/ 56338 h 56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5733" h="563378">
                <a:moveTo>
                  <a:pt x="0" y="56338"/>
                </a:moveTo>
                <a:cubicBezTo>
                  <a:pt x="0" y="25223"/>
                  <a:pt x="25223" y="0"/>
                  <a:pt x="56338" y="0"/>
                </a:cubicBezTo>
                <a:lnTo>
                  <a:pt x="2139395" y="0"/>
                </a:lnTo>
                <a:cubicBezTo>
                  <a:pt x="2170510" y="0"/>
                  <a:pt x="2195733" y="25223"/>
                  <a:pt x="2195733" y="56338"/>
                </a:cubicBezTo>
                <a:lnTo>
                  <a:pt x="2195733" y="507040"/>
                </a:lnTo>
                <a:cubicBezTo>
                  <a:pt x="2195733" y="538155"/>
                  <a:pt x="2170510" y="563378"/>
                  <a:pt x="2139395" y="563378"/>
                </a:cubicBezTo>
                <a:lnTo>
                  <a:pt x="56338" y="563378"/>
                </a:lnTo>
                <a:cubicBezTo>
                  <a:pt x="25223" y="563378"/>
                  <a:pt x="0" y="538155"/>
                  <a:pt x="0" y="507040"/>
                </a:cubicBezTo>
                <a:lnTo>
                  <a:pt x="0" y="5633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601" tIns="54601" rIns="54601" bIns="54601" numCol="1" spcCol="1270" anchor="ctr" anchorCtr="0">
            <a:noAutofit/>
          </a:bodyPr>
          <a:lstStyle/>
          <a:p>
            <a:pPr lvl="0" algn="ctr" defTabSz="444500">
              <a:lnSpc>
                <a:spcPct val="90000"/>
              </a:lnSpc>
              <a:spcBef>
                <a:spcPct val="0"/>
              </a:spcBef>
              <a:spcAft>
                <a:spcPct val="35000"/>
              </a:spcAft>
            </a:pPr>
            <a:r>
              <a:rPr lang="en-US" sz="1200" kern="1200" dirty="0" smtClean="0"/>
              <a:t>Taxonomic </a:t>
            </a:r>
            <a:r>
              <a:rPr lang="en-US" sz="1200" kern="1200" dirty="0" err="1" smtClean="0"/>
              <a:t>irns</a:t>
            </a:r>
            <a:r>
              <a:rPr lang="en-US" sz="1200" kern="1200" dirty="0" smtClean="0"/>
              <a:t> added to import batches </a:t>
            </a:r>
            <a:endParaRPr lang="en-US" sz="1200" kern="1200" dirty="0"/>
          </a:p>
        </p:txBody>
      </p:sp>
      <p:sp>
        <p:nvSpPr>
          <p:cNvPr id="22" name="Freeform 21"/>
          <p:cNvSpPr/>
          <p:nvPr/>
        </p:nvSpPr>
        <p:spPr>
          <a:xfrm>
            <a:off x="5812122" y="4661953"/>
            <a:ext cx="2342885" cy="728559"/>
          </a:xfrm>
          <a:custGeom>
            <a:avLst/>
            <a:gdLst>
              <a:gd name="connsiteX0" fmla="*/ 0 w 3440186"/>
              <a:gd name="connsiteY0" fmla="*/ 71590 h 715895"/>
              <a:gd name="connsiteX1" fmla="*/ 71590 w 3440186"/>
              <a:gd name="connsiteY1" fmla="*/ 0 h 715895"/>
              <a:gd name="connsiteX2" fmla="*/ 3368597 w 3440186"/>
              <a:gd name="connsiteY2" fmla="*/ 0 h 715895"/>
              <a:gd name="connsiteX3" fmla="*/ 3440187 w 3440186"/>
              <a:gd name="connsiteY3" fmla="*/ 71590 h 715895"/>
              <a:gd name="connsiteX4" fmla="*/ 3440186 w 3440186"/>
              <a:gd name="connsiteY4" fmla="*/ 644306 h 715895"/>
              <a:gd name="connsiteX5" fmla="*/ 3368596 w 3440186"/>
              <a:gd name="connsiteY5" fmla="*/ 715896 h 715895"/>
              <a:gd name="connsiteX6" fmla="*/ 71590 w 3440186"/>
              <a:gd name="connsiteY6" fmla="*/ 715895 h 715895"/>
              <a:gd name="connsiteX7" fmla="*/ 0 w 3440186"/>
              <a:gd name="connsiteY7" fmla="*/ 644305 h 715895"/>
              <a:gd name="connsiteX8" fmla="*/ 0 w 3440186"/>
              <a:gd name="connsiteY8" fmla="*/ 71590 h 71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186" h="715895">
                <a:moveTo>
                  <a:pt x="0" y="71590"/>
                </a:moveTo>
                <a:cubicBezTo>
                  <a:pt x="0" y="32052"/>
                  <a:pt x="32052" y="0"/>
                  <a:pt x="71590" y="0"/>
                </a:cubicBezTo>
                <a:lnTo>
                  <a:pt x="3368597" y="0"/>
                </a:lnTo>
                <a:cubicBezTo>
                  <a:pt x="3408135" y="0"/>
                  <a:pt x="3440187" y="32052"/>
                  <a:pt x="3440187" y="71590"/>
                </a:cubicBezTo>
                <a:cubicBezTo>
                  <a:pt x="3440187" y="262495"/>
                  <a:pt x="3440186" y="453401"/>
                  <a:pt x="3440186" y="644306"/>
                </a:cubicBezTo>
                <a:cubicBezTo>
                  <a:pt x="3440186" y="683844"/>
                  <a:pt x="3408134" y="715896"/>
                  <a:pt x="3368596" y="715896"/>
                </a:cubicBezTo>
                <a:lnTo>
                  <a:pt x="71590" y="715895"/>
                </a:lnTo>
                <a:cubicBezTo>
                  <a:pt x="32052" y="715895"/>
                  <a:pt x="0" y="683843"/>
                  <a:pt x="0" y="644305"/>
                </a:cubicBezTo>
                <a:lnTo>
                  <a:pt x="0" y="715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8" tIns="59068" rIns="59068" bIns="59068" numCol="1" spcCol="1270" anchor="ctr" anchorCtr="0">
            <a:noAutofit/>
          </a:bodyPr>
          <a:lstStyle/>
          <a:p>
            <a:pPr lvl="0" algn="ctr" defTabSz="444500">
              <a:lnSpc>
                <a:spcPct val="90000"/>
              </a:lnSpc>
              <a:spcBef>
                <a:spcPct val="0"/>
              </a:spcBef>
              <a:spcAft>
                <a:spcPct val="35000"/>
              </a:spcAft>
            </a:pPr>
            <a:r>
              <a:rPr lang="en-US" sz="1200" kern="1200" dirty="0" smtClean="0"/>
              <a:t>Import scripts run on import batch</a:t>
            </a:r>
            <a:endParaRPr lang="en-US" sz="1200" kern="1200" dirty="0"/>
          </a:p>
        </p:txBody>
      </p:sp>
      <p:sp>
        <p:nvSpPr>
          <p:cNvPr id="23" name="Freeform 22"/>
          <p:cNvSpPr/>
          <p:nvPr/>
        </p:nvSpPr>
        <p:spPr>
          <a:xfrm>
            <a:off x="5812120" y="5766902"/>
            <a:ext cx="2342885" cy="728559"/>
          </a:xfrm>
          <a:custGeom>
            <a:avLst/>
            <a:gdLst>
              <a:gd name="connsiteX0" fmla="*/ 0 w 3440186"/>
              <a:gd name="connsiteY0" fmla="*/ 71590 h 715895"/>
              <a:gd name="connsiteX1" fmla="*/ 71590 w 3440186"/>
              <a:gd name="connsiteY1" fmla="*/ 0 h 715895"/>
              <a:gd name="connsiteX2" fmla="*/ 3368597 w 3440186"/>
              <a:gd name="connsiteY2" fmla="*/ 0 h 715895"/>
              <a:gd name="connsiteX3" fmla="*/ 3440187 w 3440186"/>
              <a:gd name="connsiteY3" fmla="*/ 71590 h 715895"/>
              <a:gd name="connsiteX4" fmla="*/ 3440186 w 3440186"/>
              <a:gd name="connsiteY4" fmla="*/ 644306 h 715895"/>
              <a:gd name="connsiteX5" fmla="*/ 3368596 w 3440186"/>
              <a:gd name="connsiteY5" fmla="*/ 715896 h 715895"/>
              <a:gd name="connsiteX6" fmla="*/ 71590 w 3440186"/>
              <a:gd name="connsiteY6" fmla="*/ 715895 h 715895"/>
              <a:gd name="connsiteX7" fmla="*/ 0 w 3440186"/>
              <a:gd name="connsiteY7" fmla="*/ 644305 h 715895"/>
              <a:gd name="connsiteX8" fmla="*/ 0 w 3440186"/>
              <a:gd name="connsiteY8" fmla="*/ 71590 h 71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186" h="715895">
                <a:moveTo>
                  <a:pt x="0" y="71590"/>
                </a:moveTo>
                <a:cubicBezTo>
                  <a:pt x="0" y="32052"/>
                  <a:pt x="32052" y="0"/>
                  <a:pt x="71590" y="0"/>
                </a:cubicBezTo>
                <a:lnTo>
                  <a:pt x="3368597" y="0"/>
                </a:lnTo>
                <a:cubicBezTo>
                  <a:pt x="3408135" y="0"/>
                  <a:pt x="3440187" y="32052"/>
                  <a:pt x="3440187" y="71590"/>
                </a:cubicBezTo>
                <a:cubicBezTo>
                  <a:pt x="3440187" y="262495"/>
                  <a:pt x="3440186" y="453401"/>
                  <a:pt x="3440186" y="644306"/>
                </a:cubicBezTo>
                <a:cubicBezTo>
                  <a:pt x="3440186" y="683844"/>
                  <a:pt x="3408134" y="715896"/>
                  <a:pt x="3368596" y="715896"/>
                </a:cubicBezTo>
                <a:lnTo>
                  <a:pt x="71590" y="715895"/>
                </a:lnTo>
                <a:cubicBezTo>
                  <a:pt x="32052" y="715895"/>
                  <a:pt x="0" y="683843"/>
                  <a:pt x="0" y="644305"/>
                </a:cubicBezTo>
                <a:lnTo>
                  <a:pt x="0" y="7159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8" tIns="59068" rIns="59068" bIns="59068" numCol="1" spcCol="1270" anchor="ctr" anchorCtr="0">
            <a:noAutofit/>
          </a:bodyPr>
          <a:lstStyle/>
          <a:p>
            <a:pPr lvl="0" algn="ctr" defTabSz="444500">
              <a:lnSpc>
                <a:spcPct val="90000"/>
              </a:lnSpc>
              <a:spcBef>
                <a:spcPct val="0"/>
              </a:spcBef>
              <a:spcAft>
                <a:spcPct val="35000"/>
              </a:spcAft>
            </a:pPr>
            <a:r>
              <a:rPr lang="en-US" sz="1200" kern="1200" dirty="0" smtClean="0"/>
              <a:t>Import to </a:t>
            </a:r>
            <a:r>
              <a:rPr lang="en-US" sz="1200" kern="1200" dirty="0" err="1" smtClean="0"/>
              <a:t>EMu</a:t>
            </a:r>
            <a:endParaRPr lang="en-US" sz="1200" kern="1200" dirty="0"/>
          </a:p>
        </p:txBody>
      </p:sp>
      <p:sp>
        <p:nvSpPr>
          <p:cNvPr id="27" name="Bent-Up Arrow 26"/>
          <p:cNvSpPr/>
          <p:nvPr/>
        </p:nvSpPr>
        <p:spPr>
          <a:xfrm rot="5400000" flipH="1">
            <a:off x="412687" y="2467115"/>
            <a:ext cx="2175696" cy="48519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2658591" y="1111361"/>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2658591" y="2206556"/>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9995102" y="1240095"/>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10033660" y="2334429"/>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9995102" y="3364410"/>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6698979" y="4338973"/>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6667089" y="5443922"/>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4813963" y="3722908"/>
            <a:ext cx="247559" cy="476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3482954" y="3315730"/>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2237751" y="3315730"/>
            <a:ext cx="569168" cy="2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rot="5400000">
            <a:off x="8929871" y="3896560"/>
            <a:ext cx="491557"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52438" y="945951"/>
            <a:ext cx="3750777" cy="1127427"/>
          </a:xfrm>
          <a:custGeom>
            <a:avLst/>
            <a:gdLst>
              <a:gd name="connsiteX0" fmla="*/ 0 w 2805128"/>
              <a:gd name="connsiteY0" fmla="*/ 76036 h 760356"/>
              <a:gd name="connsiteX1" fmla="*/ 76036 w 2805128"/>
              <a:gd name="connsiteY1" fmla="*/ 0 h 760356"/>
              <a:gd name="connsiteX2" fmla="*/ 2729092 w 2805128"/>
              <a:gd name="connsiteY2" fmla="*/ 0 h 760356"/>
              <a:gd name="connsiteX3" fmla="*/ 2805128 w 2805128"/>
              <a:gd name="connsiteY3" fmla="*/ 76036 h 760356"/>
              <a:gd name="connsiteX4" fmla="*/ 2805128 w 2805128"/>
              <a:gd name="connsiteY4" fmla="*/ 684320 h 760356"/>
              <a:gd name="connsiteX5" fmla="*/ 2729092 w 2805128"/>
              <a:gd name="connsiteY5" fmla="*/ 760356 h 760356"/>
              <a:gd name="connsiteX6" fmla="*/ 76036 w 2805128"/>
              <a:gd name="connsiteY6" fmla="*/ 760356 h 760356"/>
              <a:gd name="connsiteX7" fmla="*/ 0 w 2805128"/>
              <a:gd name="connsiteY7" fmla="*/ 684320 h 760356"/>
              <a:gd name="connsiteX8" fmla="*/ 0 w 2805128"/>
              <a:gd name="connsiteY8" fmla="*/ 76036 h 76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128" h="760356">
                <a:moveTo>
                  <a:pt x="0" y="76036"/>
                </a:moveTo>
                <a:cubicBezTo>
                  <a:pt x="0" y="34042"/>
                  <a:pt x="34042" y="0"/>
                  <a:pt x="76036" y="0"/>
                </a:cubicBezTo>
                <a:lnTo>
                  <a:pt x="2729092" y="0"/>
                </a:lnTo>
                <a:cubicBezTo>
                  <a:pt x="2771086" y="0"/>
                  <a:pt x="2805128" y="34042"/>
                  <a:pt x="2805128" y="76036"/>
                </a:cubicBezTo>
                <a:lnTo>
                  <a:pt x="2805128" y="684320"/>
                </a:lnTo>
                <a:cubicBezTo>
                  <a:pt x="2805128" y="726314"/>
                  <a:pt x="2771086" y="760356"/>
                  <a:pt x="2729092" y="760356"/>
                </a:cubicBezTo>
                <a:lnTo>
                  <a:pt x="76036" y="760356"/>
                </a:lnTo>
                <a:cubicBezTo>
                  <a:pt x="34042" y="760356"/>
                  <a:pt x="0" y="726314"/>
                  <a:pt x="0" y="684320"/>
                </a:cubicBezTo>
                <a:lnTo>
                  <a:pt x="0" y="76036"/>
                </a:lnTo>
                <a:close/>
              </a:path>
            </a:pathLst>
          </a:cu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70" tIns="60370" rIns="60370" bIns="60370" numCol="1" spcCol="1270" anchor="ctr" anchorCtr="0">
            <a:noAutofit/>
          </a:bodyPr>
          <a:lstStyle/>
          <a:p>
            <a:pPr lvl="0" algn="ctr" defTabSz="444500">
              <a:lnSpc>
                <a:spcPct val="90000"/>
              </a:lnSpc>
              <a:spcBef>
                <a:spcPct val="0"/>
              </a:spcBef>
              <a:spcAft>
                <a:spcPct val="35000"/>
              </a:spcAft>
            </a:pPr>
            <a:r>
              <a:rPr lang="en-US" sz="2400" kern="1200" dirty="0" smtClean="0"/>
              <a:t>Botany Conveyor Project:</a:t>
            </a:r>
          </a:p>
          <a:p>
            <a:pPr lvl="0" algn="ctr" defTabSz="444500">
              <a:lnSpc>
                <a:spcPct val="90000"/>
              </a:lnSpc>
              <a:spcBef>
                <a:spcPct val="0"/>
              </a:spcBef>
              <a:spcAft>
                <a:spcPct val="35000"/>
              </a:spcAft>
            </a:pPr>
            <a:r>
              <a:rPr lang="en-US" sz="2400" dirty="0" smtClean="0"/>
              <a:t>Transcription Workflow</a:t>
            </a:r>
            <a:endParaRPr lang="en-US" sz="2400" kern="1200" dirty="0"/>
          </a:p>
        </p:txBody>
      </p:sp>
    </p:spTree>
    <p:extLst>
      <p:ext uri="{BB962C8B-B14F-4D97-AF65-F5344CB8AC3E}">
        <p14:creationId xmlns:p14="http://schemas.microsoft.com/office/powerpoint/2010/main" val="87430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1010" y="865739"/>
            <a:ext cx="9944014" cy="4755833"/>
          </a:xfrm>
          <a:prstGeom prst="rect">
            <a:avLst/>
          </a:prstGeom>
        </p:spPr>
      </p:pic>
    </p:spTree>
    <p:extLst>
      <p:ext uri="{BB962C8B-B14F-4D97-AF65-F5344CB8AC3E}">
        <p14:creationId xmlns:p14="http://schemas.microsoft.com/office/powerpoint/2010/main" val="388287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0993"/>
          </a:xfrm>
        </p:spPr>
        <p:txBody>
          <a:bodyPr>
            <a:normAutofit/>
          </a:bodyPr>
          <a:lstStyle/>
          <a:p>
            <a:pPr algn="ctr"/>
            <a:r>
              <a:rPr lang="en-US" dirty="0" smtClean="0"/>
              <a:t>Transcribed Data from </a:t>
            </a:r>
            <a:r>
              <a:rPr lang="en-US" dirty="0" err="1" smtClean="0"/>
              <a:t>Alembo</a:t>
            </a:r>
            <a:endParaRPr lang="en-US" dirty="0"/>
          </a:p>
        </p:txBody>
      </p:sp>
      <p:pic>
        <p:nvPicPr>
          <p:cNvPr id="3" name="Picture 2"/>
          <p:cNvPicPr>
            <a:picLocks noChangeAspect="1"/>
          </p:cNvPicPr>
          <p:nvPr/>
        </p:nvPicPr>
        <p:blipFill>
          <a:blip r:embed="rId3"/>
          <a:stretch>
            <a:fillRect/>
          </a:stretch>
        </p:blipFill>
        <p:spPr>
          <a:xfrm>
            <a:off x="605858" y="462731"/>
            <a:ext cx="11120959" cy="6045003"/>
          </a:xfrm>
          <a:prstGeom prst="rect">
            <a:avLst/>
          </a:prstGeom>
        </p:spPr>
      </p:pic>
    </p:spTree>
    <p:extLst>
      <p:ext uri="{BB962C8B-B14F-4D97-AF65-F5344CB8AC3E}">
        <p14:creationId xmlns:p14="http://schemas.microsoft.com/office/powerpoint/2010/main" val="2167286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2534" y="1495417"/>
            <a:ext cx="2705100" cy="481012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8952" y="279966"/>
            <a:ext cx="4117674" cy="28159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12860" y="3164681"/>
            <a:ext cx="6057900" cy="3371850"/>
          </a:xfrm>
          <a:prstGeom prst="rect">
            <a:avLst/>
          </a:prstGeom>
        </p:spPr>
      </p:pic>
      <p:sp>
        <p:nvSpPr>
          <p:cNvPr id="7" name="TextBox 6"/>
          <p:cNvSpPr txBox="1"/>
          <p:nvPr/>
        </p:nvSpPr>
        <p:spPr>
          <a:xfrm>
            <a:off x="432534" y="849086"/>
            <a:ext cx="2705100" cy="646331"/>
          </a:xfrm>
          <a:prstGeom prst="rect">
            <a:avLst/>
          </a:prstGeom>
          <a:solidFill>
            <a:schemeClr val="bg2">
              <a:lumMod val="20000"/>
              <a:lumOff val="80000"/>
            </a:schemeClr>
          </a:solidFill>
        </p:spPr>
        <p:txBody>
          <a:bodyPr wrap="square" rtlCol="0">
            <a:spAutoFit/>
          </a:bodyPr>
          <a:lstStyle/>
          <a:p>
            <a:r>
              <a:rPr lang="en-US" dirty="0" smtClean="0">
                <a:solidFill>
                  <a:schemeClr val="accent1">
                    <a:lumMod val="50000"/>
                  </a:schemeClr>
                </a:solidFill>
              </a:rPr>
              <a:t>Collector Look Up with </a:t>
            </a:r>
            <a:r>
              <a:rPr lang="en-US" dirty="0" err="1" smtClean="0">
                <a:solidFill>
                  <a:schemeClr val="accent1">
                    <a:lumMod val="50000"/>
                  </a:schemeClr>
                </a:solidFill>
              </a:rPr>
              <a:t>EMu</a:t>
            </a:r>
            <a:r>
              <a:rPr lang="en-US" dirty="0" smtClean="0">
                <a:solidFill>
                  <a:schemeClr val="accent1">
                    <a:lumMod val="50000"/>
                  </a:schemeClr>
                </a:solidFill>
              </a:rPr>
              <a:t> IRNs</a:t>
            </a:r>
            <a:endParaRPr lang="en-US" dirty="0">
              <a:solidFill>
                <a:schemeClr val="accent1">
                  <a:lumMod val="50000"/>
                </a:schemeClr>
              </a:solidFill>
            </a:endParaRPr>
          </a:p>
        </p:txBody>
      </p:sp>
      <p:sp>
        <p:nvSpPr>
          <p:cNvPr id="8" name="TextBox 7"/>
          <p:cNvSpPr txBox="1"/>
          <p:nvPr/>
        </p:nvSpPr>
        <p:spPr>
          <a:xfrm>
            <a:off x="9372600" y="2795349"/>
            <a:ext cx="2298160" cy="369332"/>
          </a:xfrm>
          <a:prstGeom prst="rect">
            <a:avLst/>
          </a:prstGeom>
          <a:solidFill>
            <a:schemeClr val="bg2">
              <a:lumMod val="20000"/>
              <a:lumOff val="80000"/>
            </a:schemeClr>
          </a:solidFill>
        </p:spPr>
        <p:txBody>
          <a:bodyPr wrap="square" rtlCol="0">
            <a:spAutoFit/>
          </a:bodyPr>
          <a:lstStyle/>
          <a:p>
            <a:r>
              <a:rPr lang="en-US" dirty="0" smtClean="0">
                <a:solidFill>
                  <a:schemeClr val="accent1">
                    <a:lumMod val="50000"/>
                  </a:schemeClr>
                </a:solidFill>
              </a:rPr>
              <a:t>Transcribed Records</a:t>
            </a:r>
            <a:endParaRPr lang="en-US" dirty="0">
              <a:solidFill>
                <a:schemeClr val="accent1">
                  <a:lumMod val="50000"/>
                </a:schemeClr>
              </a:solidFill>
            </a:endParaRPr>
          </a:p>
        </p:txBody>
      </p:sp>
    </p:spTree>
    <p:extLst>
      <p:ext uri="{BB962C8B-B14F-4D97-AF65-F5344CB8AC3E}">
        <p14:creationId xmlns:p14="http://schemas.microsoft.com/office/powerpoint/2010/main" val="503687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5434" y="584427"/>
            <a:ext cx="4434979" cy="255065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5434" y="3333847"/>
            <a:ext cx="4540262" cy="2918740"/>
          </a:xfrm>
          <a:prstGeom prst="rect">
            <a:avLst/>
          </a:prstGeom>
        </p:spPr>
      </p:pic>
      <p:sp>
        <p:nvSpPr>
          <p:cNvPr id="8" name="TextBox 7"/>
          <p:cNvSpPr txBox="1"/>
          <p:nvPr/>
        </p:nvSpPr>
        <p:spPr>
          <a:xfrm>
            <a:off x="609599" y="584427"/>
            <a:ext cx="3523861" cy="646331"/>
          </a:xfrm>
          <a:prstGeom prst="rect">
            <a:avLst/>
          </a:prstGeom>
          <a:solidFill>
            <a:schemeClr val="bg2">
              <a:lumMod val="20000"/>
              <a:lumOff val="80000"/>
            </a:schemeClr>
          </a:solidFill>
        </p:spPr>
        <p:txBody>
          <a:bodyPr wrap="square" rtlCol="0">
            <a:spAutoFit/>
          </a:bodyPr>
          <a:lstStyle/>
          <a:p>
            <a:r>
              <a:rPr lang="en-US" dirty="0">
                <a:solidFill>
                  <a:schemeClr val="accent1">
                    <a:lumMod val="50000"/>
                  </a:schemeClr>
                </a:solidFill>
              </a:rPr>
              <a:t>Country and State </a:t>
            </a:r>
          </a:p>
          <a:p>
            <a:r>
              <a:rPr lang="en-US" dirty="0">
                <a:solidFill>
                  <a:schemeClr val="accent1">
                    <a:lumMod val="50000"/>
                  </a:schemeClr>
                </a:solidFill>
              </a:rPr>
              <a:t>Look Up List</a:t>
            </a:r>
          </a:p>
        </p:txBody>
      </p:sp>
      <p:pic>
        <p:nvPicPr>
          <p:cNvPr id="9" name="Picture 8"/>
          <p:cNvPicPr>
            <a:picLocks noChangeAspect="1"/>
          </p:cNvPicPr>
          <p:nvPr/>
        </p:nvPicPr>
        <p:blipFill>
          <a:blip r:embed="rId4"/>
          <a:stretch>
            <a:fillRect/>
          </a:stretch>
        </p:blipFill>
        <p:spPr>
          <a:xfrm>
            <a:off x="609599" y="1339915"/>
            <a:ext cx="6254469" cy="4790297"/>
          </a:xfrm>
          <a:prstGeom prst="rect">
            <a:avLst/>
          </a:prstGeom>
        </p:spPr>
      </p:pic>
    </p:spTree>
    <p:extLst>
      <p:ext uri="{BB962C8B-B14F-4D97-AF65-F5344CB8AC3E}">
        <p14:creationId xmlns:p14="http://schemas.microsoft.com/office/powerpoint/2010/main" val="526781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477716" y="476128"/>
            <a:ext cx="5943600" cy="1298575"/>
          </a:xfrm>
          <a:prstGeom prst="rect">
            <a:avLst/>
          </a:prstGeom>
        </p:spPr>
      </p:pic>
      <p:pic>
        <p:nvPicPr>
          <p:cNvPr id="5" name="Picture 4"/>
          <p:cNvPicPr/>
          <p:nvPr/>
        </p:nvPicPr>
        <p:blipFill>
          <a:blip r:embed="rId3"/>
          <a:stretch>
            <a:fillRect/>
          </a:stretch>
        </p:blipFill>
        <p:spPr>
          <a:xfrm>
            <a:off x="477716" y="1889565"/>
            <a:ext cx="5943600" cy="1742440"/>
          </a:xfrm>
          <a:prstGeom prst="rect">
            <a:avLst/>
          </a:prstGeom>
        </p:spPr>
      </p:pic>
      <p:pic>
        <p:nvPicPr>
          <p:cNvPr id="6" name="Picture 5"/>
          <p:cNvPicPr/>
          <p:nvPr/>
        </p:nvPicPr>
        <p:blipFill>
          <a:blip r:embed="rId4"/>
          <a:stretch>
            <a:fillRect/>
          </a:stretch>
        </p:blipFill>
        <p:spPr>
          <a:xfrm>
            <a:off x="6570785" y="476127"/>
            <a:ext cx="5342792" cy="3155877"/>
          </a:xfrm>
          <a:prstGeom prst="rect">
            <a:avLst/>
          </a:prstGeom>
        </p:spPr>
      </p:pic>
      <p:pic>
        <p:nvPicPr>
          <p:cNvPr id="7" name="Picture 6"/>
          <p:cNvPicPr/>
          <p:nvPr/>
        </p:nvPicPr>
        <p:blipFill rotWithShape="1">
          <a:blip r:embed="rId5"/>
          <a:srcRect l="-201" t="45390" r="201"/>
          <a:stretch/>
        </p:blipFill>
        <p:spPr>
          <a:xfrm>
            <a:off x="1258766" y="3877407"/>
            <a:ext cx="4381500" cy="2291153"/>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8772" t="75128" r="8585"/>
          <a:stretch/>
        </p:blipFill>
        <p:spPr>
          <a:xfrm>
            <a:off x="6570785" y="3877407"/>
            <a:ext cx="4273061" cy="2665511"/>
          </a:xfrm>
          <a:prstGeom prst="rect">
            <a:avLst/>
          </a:prstGeom>
        </p:spPr>
      </p:pic>
    </p:spTree>
    <p:extLst>
      <p:ext uri="{BB962C8B-B14F-4D97-AF65-F5344CB8AC3E}">
        <p14:creationId xmlns:p14="http://schemas.microsoft.com/office/powerpoint/2010/main" val="378091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9792" y="1286360"/>
            <a:ext cx="3807982" cy="50369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942" y="1301858"/>
            <a:ext cx="3823065" cy="5021451"/>
          </a:xfrm>
          <a:prstGeom prst="rect">
            <a:avLst/>
          </a:prstGeom>
        </p:spPr>
      </p:pic>
    </p:spTree>
    <p:extLst>
      <p:ext uri="{BB962C8B-B14F-4D97-AF65-F5344CB8AC3E}">
        <p14:creationId xmlns:p14="http://schemas.microsoft.com/office/powerpoint/2010/main" val="1423269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C:\Users\tancredil\AppData\Local\KESoftware\Cache\11084\458\01382994.6723x895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376" y="360485"/>
            <a:ext cx="4894385" cy="6115563"/>
          </a:xfrm>
          <a:prstGeom prst="rect">
            <a:avLst/>
          </a:prstGeom>
          <a:noFill/>
          <a:ln>
            <a:noFill/>
          </a:ln>
        </p:spPr>
      </p:pic>
      <p:pic>
        <p:nvPicPr>
          <p:cNvPr id="5" name="Picture 4" descr="C:\Users\tancredil\AppData\Local\KESoftware\Cache\11084\458\01382994.6723x8958.jpg"/>
          <p:cNvPicPr/>
          <p:nvPr/>
        </p:nvPicPr>
        <p:blipFill rotWithShape="1">
          <a:blip r:embed="rId3" cstate="print">
            <a:extLst>
              <a:ext uri="{28A0092B-C50C-407E-A947-70E740481C1C}">
                <a14:useLocalDpi xmlns:a14="http://schemas.microsoft.com/office/drawing/2010/main" val="0"/>
              </a:ext>
            </a:extLst>
          </a:blip>
          <a:srcRect t="82955" r="62036"/>
          <a:stretch/>
        </p:blipFill>
        <p:spPr bwMode="auto">
          <a:xfrm>
            <a:off x="7064289" y="3418265"/>
            <a:ext cx="4698024" cy="3143762"/>
          </a:xfrm>
          <a:prstGeom prst="rect">
            <a:avLst/>
          </a:prstGeom>
          <a:noFill/>
          <a:ln>
            <a:noFill/>
          </a:ln>
        </p:spPr>
      </p:pic>
      <p:pic>
        <p:nvPicPr>
          <p:cNvPr id="6" name="Picture 5"/>
          <p:cNvPicPr/>
          <p:nvPr/>
        </p:nvPicPr>
        <p:blipFill>
          <a:blip r:embed="rId4"/>
          <a:stretch>
            <a:fillRect/>
          </a:stretch>
        </p:blipFill>
        <p:spPr>
          <a:xfrm>
            <a:off x="3469701" y="575753"/>
            <a:ext cx="5943600" cy="4154805"/>
          </a:xfrm>
          <a:prstGeom prst="rect">
            <a:avLst/>
          </a:prstGeom>
        </p:spPr>
      </p:pic>
    </p:spTree>
    <p:extLst>
      <p:ext uri="{BB962C8B-B14F-4D97-AF65-F5344CB8AC3E}">
        <p14:creationId xmlns:p14="http://schemas.microsoft.com/office/powerpoint/2010/main" val="17240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85131"/>
          </a:xfrm>
        </p:spPr>
        <p:txBody>
          <a:bodyPr anchor="ctr" anchorCtr="1">
            <a:normAutofit fontScale="90000"/>
          </a:bodyPr>
          <a:lstStyle/>
          <a:p>
            <a:r>
              <a:rPr lang="en-US" dirty="0">
                <a:solidFill>
                  <a:schemeClr val="accent1">
                    <a:lumMod val="50000"/>
                  </a:schemeClr>
                </a:solidFill>
              </a:rPr>
              <a:t>Results of Transcription Review</a:t>
            </a:r>
          </a:p>
        </p:txBody>
      </p:sp>
      <p:graphicFrame>
        <p:nvGraphicFramePr>
          <p:cNvPr id="5" name="Table 4"/>
          <p:cNvGraphicFramePr>
            <a:graphicFrameLocks noGrp="1"/>
          </p:cNvGraphicFramePr>
          <p:nvPr>
            <p:extLst>
              <p:ext uri="{D42A27DB-BD31-4B8C-83A1-F6EECF244321}">
                <p14:modId xmlns:p14="http://schemas.microsoft.com/office/powerpoint/2010/main" val="4119902526"/>
              </p:ext>
            </p:extLst>
          </p:nvPr>
        </p:nvGraphicFramePr>
        <p:xfrm>
          <a:off x="2097184" y="1552470"/>
          <a:ext cx="8445501" cy="1526018"/>
        </p:xfrm>
        <a:graphic>
          <a:graphicData uri="http://schemas.openxmlformats.org/drawingml/2006/table">
            <a:tbl>
              <a:tblPr firstRow="1" bandRow="1">
                <a:tableStyleId>{5C22544A-7EE6-4342-B048-85BDC9FD1C3A}</a:tableStyleId>
              </a:tblPr>
              <a:tblGrid>
                <a:gridCol w="2815167">
                  <a:extLst>
                    <a:ext uri="{9D8B030D-6E8A-4147-A177-3AD203B41FA5}">
                      <a16:colId xmlns:a16="http://schemas.microsoft.com/office/drawing/2014/main" val="4278035168"/>
                    </a:ext>
                  </a:extLst>
                </a:gridCol>
                <a:gridCol w="2697610">
                  <a:extLst>
                    <a:ext uri="{9D8B030D-6E8A-4147-A177-3AD203B41FA5}">
                      <a16:colId xmlns:a16="http://schemas.microsoft.com/office/drawing/2014/main" val="4058757330"/>
                    </a:ext>
                  </a:extLst>
                </a:gridCol>
                <a:gridCol w="2932724">
                  <a:extLst>
                    <a:ext uri="{9D8B030D-6E8A-4147-A177-3AD203B41FA5}">
                      <a16:colId xmlns:a16="http://schemas.microsoft.com/office/drawing/2014/main" val="2375267849"/>
                    </a:ext>
                  </a:extLst>
                </a:gridCol>
              </a:tblGrid>
              <a:tr h="413498">
                <a:tc>
                  <a:txBody>
                    <a:bodyPr/>
                    <a:lstStyle/>
                    <a:p>
                      <a:r>
                        <a:rPr lang="en-US" i="1" dirty="0" smtClean="0"/>
                        <a:t>Set 22 (50,000 records)</a:t>
                      </a:r>
                      <a:endParaRPr lang="en-US" i="1" dirty="0"/>
                    </a:p>
                  </a:txBody>
                  <a:tcPr/>
                </a:tc>
                <a:tc>
                  <a:txBody>
                    <a:bodyPr/>
                    <a:lstStyle/>
                    <a:p>
                      <a:r>
                        <a:rPr lang="en-US" baseline="0" dirty="0" smtClean="0"/>
                        <a:t>Before Review</a:t>
                      </a:r>
                      <a:endParaRPr lang="en-US" dirty="0"/>
                    </a:p>
                  </a:txBody>
                  <a:tcPr/>
                </a:tc>
                <a:tc>
                  <a:txBody>
                    <a:bodyPr/>
                    <a:lstStyle/>
                    <a:p>
                      <a:r>
                        <a:rPr lang="en-US" dirty="0" smtClean="0"/>
                        <a:t>After Review</a:t>
                      </a:r>
                      <a:endParaRPr lang="en-US" dirty="0"/>
                    </a:p>
                  </a:txBody>
                  <a:tcPr/>
                </a:tc>
                <a:extLst>
                  <a:ext uri="{0D108BD9-81ED-4DB2-BD59-A6C34878D82A}">
                    <a16:rowId xmlns:a16="http://schemas.microsoft.com/office/drawing/2014/main" val="2044685891"/>
                  </a:ext>
                </a:extLst>
              </a:tr>
              <a:tr h="370840">
                <a:tc>
                  <a:txBody>
                    <a:bodyPr/>
                    <a:lstStyle/>
                    <a:p>
                      <a:r>
                        <a:rPr lang="en-US" dirty="0" smtClean="0"/>
                        <a:t>Country Unknown</a:t>
                      </a:r>
                      <a:endParaRPr lang="en-US" dirty="0"/>
                    </a:p>
                  </a:txBody>
                  <a:tcPr/>
                </a:tc>
                <a:tc>
                  <a:txBody>
                    <a:bodyPr/>
                    <a:lstStyle/>
                    <a:p>
                      <a:r>
                        <a:rPr lang="en-US" dirty="0" smtClean="0"/>
                        <a:t>2496 (4.99%)</a:t>
                      </a:r>
                      <a:endParaRPr lang="en-US" dirty="0"/>
                    </a:p>
                  </a:txBody>
                  <a:tcPr/>
                </a:tc>
                <a:tc>
                  <a:txBody>
                    <a:bodyPr/>
                    <a:lstStyle/>
                    <a:p>
                      <a:r>
                        <a:rPr lang="en-US" dirty="0" smtClean="0"/>
                        <a:t>510 (1.02%)</a:t>
                      </a:r>
                      <a:endParaRPr lang="en-US" dirty="0"/>
                    </a:p>
                  </a:txBody>
                  <a:tcPr/>
                </a:tc>
                <a:extLst>
                  <a:ext uri="{0D108BD9-81ED-4DB2-BD59-A6C34878D82A}">
                    <a16:rowId xmlns:a16="http://schemas.microsoft.com/office/drawing/2014/main" val="2491855201"/>
                  </a:ext>
                </a:extLst>
              </a:tr>
              <a:tr h="370840">
                <a:tc>
                  <a:txBody>
                    <a:bodyPr/>
                    <a:lstStyle/>
                    <a:p>
                      <a:r>
                        <a:rPr lang="en-US" dirty="0" smtClean="0"/>
                        <a:t>Precise Locality Interpreted</a:t>
                      </a:r>
                      <a:endParaRPr lang="en-US" dirty="0"/>
                    </a:p>
                  </a:txBody>
                  <a:tcPr/>
                </a:tc>
                <a:tc>
                  <a:txBody>
                    <a:bodyPr/>
                    <a:lstStyle/>
                    <a:p>
                      <a:r>
                        <a:rPr lang="en-US" dirty="0" smtClean="0"/>
                        <a:t>4332 (8.66%)</a:t>
                      </a:r>
                      <a:endParaRPr lang="en-US" dirty="0"/>
                    </a:p>
                  </a:txBody>
                  <a:tcPr/>
                </a:tc>
                <a:tc>
                  <a:txBody>
                    <a:bodyPr/>
                    <a:lstStyle/>
                    <a:p>
                      <a:r>
                        <a:rPr lang="en-US" dirty="0" smtClean="0"/>
                        <a:t>2055 (4.11%)</a:t>
                      </a:r>
                      <a:endParaRPr lang="en-US" dirty="0"/>
                    </a:p>
                  </a:txBody>
                  <a:tcPr/>
                </a:tc>
                <a:extLst>
                  <a:ext uri="{0D108BD9-81ED-4DB2-BD59-A6C34878D82A}">
                    <a16:rowId xmlns:a16="http://schemas.microsoft.com/office/drawing/2014/main" val="1443888827"/>
                  </a:ext>
                </a:extLst>
              </a:tr>
              <a:tr h="370840">
                <a:tc>
                  <a:txBody>
                    <a:bodyPr/>
                    <a:lstStyle/>
                    <a:p>
                      <a:r>
                        <a:rPr lang="en-US" dirty="0" smtClean="0"/>
                        <a:t>Collectors</a:t>
                      </a:r>
                      <a:r>
                        <a:rPr lang="en-US" baseline="0" dirty="0" smtClean="0"/>
                        <a:t> to add</a:t>
                      </a:r>
                      <a:endParaRPr lang="en-US" dirty="0"/>
                    </a:p>
                  </a:txBody>
                  <a:tcPr/>
                </a:tc>
                <a:tc>
                  <a:txBody>
                    <a:bodyPr/>
                    <a:lstStyle/>
                    <a:p>
                      <a:r>
                        <a:rPr lang="en-US" dirty="0" smtClean="0"/>
                        <a:t>1943</a:t>
                      </a:r>
                      <a:endParaRPr lang="en-US" dirty="0"/>
                    </a:p>
                  </a:txBody>
                  <a:tcPr/>
                </a:tc>
                <a:tc>
                  <a:txBody>
                    <a:bodyPr/>
                    <a:lstStyle/>
                    <a:p>
                      <a:r>
                        <a:rPr lang="en-US" dirty="0" smtClean="0"/>
                        <a:t>657</a:t>
                      </a:r>
                      <a:endParaRPr lang="en-US" dirty="0"/>
                    </a:p>
                  </a:txBody>
                  <a:tcPr/>
                </a:tc>
                <a:extLst>
                  <a:ext uri="{0D108BD9-81ED-4DB2-BD59-A6C34878D82A}">
                    <a16:rowId xmlns:a16="http://schemas.microsoft.com/office/drawing/2014/main" val="4047483799"/>
                  </a:ext>
                </a:extLst>
              </a:tr>
            </a:tbl>
          </a:graphicData>
        </a:graphic>
      </p:graphicFrame>
      <p:sp>
        <p:nvSpPr>
          <p:cNvPr id="6" name="Down Arrow 5"/>
          <p:cNvSpPr/>
          <p:nvPr/>
        </p:nvSpPr>
        <p:spPr>
          <a:xfrm rot="9565681">
            <a:off x="9429481" y="3063740"/>
            <a:ext cx="360485" cy="8440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950821" y="3812646"/>
            <a:ext cx="1951892" cy="107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4-5 Weeks to complete </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26781919"/>
              </p:ext>
            </p:extLst>
          </p:nvPr>
        </p:nvGraphicFramePr>
        <p:xfrm>
          <a:off x="1673290" y="3485770"/>
          <a:ext cx="5043853" cy="2225040"/>
        </p:xfrm>
        <a:graphic>
          <a:graphicData uri="http://schemas.openxmlformats.org/drawingml/2006/table">
            <a:tbl>
              <a:tblPr firstRow="1" bandRow="1">
                <a:tableStyleId>{284E427A-3D55-4303-BF80-6455036E1DE7}</a:tableStyleId>
              </a:tblPr>
              <a:tblGrid>
                <a:gridCol w="3241938">
                  <a:extLst>
                    <a:ext uri="{9D8B030D-6E8A-4147-A177-3AD203B41FA5}">
                      <a16:colId xmlns:a16="http://schemas.microsoft.com/office/drawing/2014/main" val="342093321"/>
                    </a:ext>
                  </a:extLst>
                </a:gridCol>
                <a:gridCol w="1801915">
                  <a:extLst>
                    <a:ext uri="{9D8B030D-6E8A-4147-A177-3AD203B41FA5}">
                      <a16:colId xmlns:a16="http://schemas.microsoft.com/office/drawing/2014/main" val="1492741774"/>
                    </a:ext>
                  </a:extLst>
                </a:gridCol>
              </a:tblGrid>
              <a:tr h="370840">
                <a:tc gridSpan="2">
                  <a:txBody>
                    <a:bodyPr/>
                    <a:lstStyle/>
                    <a:p>
                      <a:pPr algn="ctr"/>
                      <a:r>
                        <a:rPr lang="en-US" dirty="0" smtClean="0"/>
                        <a:t>Total as of FY17 (688,570</a:t>
                      </a:r>
                      <a:r>
                        <a:rPr lang="en-US" baseline="0" dirty="0" smtClean="0"/>
                        <a:t> records imported)</a:t>
                      </a:r>
                      <a:endParaRPr lang="en-US" dirty="0"/>
                    </a:p>
                  </a:txBody>
                  <a:tcPr/>
                </a:tc>
                <a:tc hMerge="1">
                  <a:txBody>
                    <a:bodyPr/>
                    <a:lstStyle/>
                    <a:p>
                      <a:endParaRPr lang="en-US" dirty="0"/>
                    </a:p>
                  </a:txBody>
                  <a:tcPr/>
                </a:tc>
                <a:extLst>
                  <a:ext uri="{0D108BD9-81ED-4DB2-BD59-A6C34878D82A}">
                    <a16:rowId xmlns:a16="http://schemas.microsoft.com/office/drawing/2014/main" val="1417717542"/>
                  </a:ext>
                </a:extLst>
              </a:tr>
              <a:tr h="370840">
                <a:tc>
                  <a:txBody>
                    <a:bodyPr/>
                    <a:lstStyle/>
                    <a:p>
                      <a:r>
                        <a:rPr lang="en-US" dirty="0" smtClean="0"/>
                        <a:t>Country Unknown</a:t>
                      </a:r>
                      <a:endParaRPr lang="en-US" dirty="0"/>
                    </a:p>
                  </a:txBody>
                  <a:tcPr/>
                </a:tc>
                <a:tc>
                  <a:txBody>
                    <a:bodyPr/>
                    <a:lstStyle/>
                    <a:p>
                      <a:r>
                        <a:rPr lang="en-US" dirty="0" smtClean="0"/>
                        <a:t>14,469</a:t>
                      </a:r>
                      <a:endParaRPr lang="en-US" dirty="0"/>
                    </a:p>
                  </a:txBody>
                  <a:tcPr/>
                </a:tc>
                <a:extLst>
                  <a:ext uri="{0D108BD9-81ED-4DB2-BD59-A6C34878D82A}">
                    <a16:rowId xmlns:a16="http://schemas.microsoft.com/office/drawing/2014/main" val="961211251"/>
                  </a:ext>
                </a:extLst>
              </a:tr>
              <a:tr h="370840">
                <a:tc>
                  <a:txBody>
                    <a:bodyPr/>
                    <a:lstStyle/>
                    <a:p>
                      <a:r>
                        <a:rPr lang="en-US" dirty="0" smtClean="0"/>
                        <a:t>Precise Locality Interpreted</a:t>
                      </a:r>
                      <a:endParaRPr lang="en-US" dirty="0"/>
                    </a:p>
                  </a:txBody>
                  <a:tcPr/>
                </a:tc>
                <a:tc>
                  <a:txBody>
                    <a:bodyPr/>
                    <a:lstStyle/>
                    <a:p>
                      <a:r>
                        <a:rPr lang="en-US" dirty="0" smtClean="0"/>
                        <a:t>58,235</a:t>
                      </a:r>
                      <a:endParaRPr lang="en-US" dirty="0"/>
                    </a:p>
                  </a:txBody>
                  <a:tcPr/>
                </a:tc>
                <a:extLst>
                  <a:ext uri="{0D108BD9-81ED-4DB2-BD59-A6C34878D82A}">
                    <a16:rowId xmlns:a16="http://schemas.microsoft.com/office/drawing/2014/main" val="2021513141"/>
                  </a:ext>
                </a:extLst>
              </a:tr>
              <a:tr h="370840">
                <a:tc>
                  <a:txBody>
                    <a:bodyPr/>
                    <a:lstStyle/>
                    <a:p>
                      <a:r>
                        <a:rPr lang="en-US" dirty="0" smtClean="0"/>
                        <a:t>Precise Locality</a:t>
                      </a:r>
                      <a:r>
                        <a:rPr lang="en-US" baseline="0" dirty="0" smtClean="0"/>
                        <a:t> Illegible Text</a:t>
                      </a:r>
                      <a:endParaRPr lang="en-US" dirty="0"/>
                    </a:p>
                  </a:txBody>
                  <a:tcPr/>
                </a:tc>
                <a:tc>
                  <a:txBody>
                    <a:bodyPr/>
                    <a:lstStyle/>
                    <a:p>
                      <a:r>
                        <a:rPr lang="en-US" dirty="0" smtClean="0"/>
                        <a:t>6,289</a:t>
                      </a:r>
                      <a:endParaRPr lang="en-US" dirty="0"/>
                    </a:p>
                  </a:txBody>
                  <a:tcPr/>
                </a:tc>
                <a:extLst>
                  <a:ext uri="{0D108BD9-81ED-4DB2-BD59-A6C34878D82A}">
                    <a16:rowId xmlns:a16="http://schemas.microsoft.com/office/drawing/2014/main" val="2341164515"/>
                  </a:ext>
                </a:extLst>
              </a:tr>
              <a:tr h="370840">
                <a:tc>
                  <a:txBody>
                    <a:bodyPr/>
                    <a:lstStyle/>
                    <a:p>
                      <a:r>
                        <a:rPr lang="en-US" dirty="0" smtClean="0"/>
                        <a:t>Foreign Script</a:t>
                      </a:r>
                      <a:endParaRPr lang="en-US" dirty="0"/>
                    </a:p>
                  </a:txBody>
                  <a:tcPr/>
                </a:tc>
                <a:tc>
                  <a:txBody>
                    <a:bodyPr/>
                    <a:lstStyle/>
                    <a:p>
                      <a:r>
                        <a:rPr lang="en-US" dirty="0" smtClean="0"/>
                        <a:t>864</a:t>
                      </a:r>
                      <a:endParaRPr lang="en-US" dirty="0"/>
                    </a:p>
                  </a:txBody>
                  <a:tcPr/>
                </a:tc>
                <a:extLst>
                  <a:ext uri="{0D108BD9-81ED-4DB2-BD59-A6C34878D82A}">
                    <a16:rowId xmlns:a16="http://schemas.microsoft.com/office/drawing/2014/main" val="3244931299"/>
                  </a:ext>
                </a:extLst>
              </a:tr>
              <a:tr h="370840">
                <a:tc>
                  <a:txBody>
                    <a:bodyPr/>
                    <a:lstStyle/>
                    <a:p>
                      <a:r>
                        <a:rPr lang="en-US" dirty="0" smtClean="0"/>
                        <a:t>Collectors</a:t>
                      </a:r>
                      <a:r>
                        <a:rPr lang="en-US" baseline="0" dirty="0" smtClean="0"/>
                        <a:t> Added</a:t>
                      </a:r>
                      <a:endParaRPr lang="en-US" dirty="0"/>
                    </a:p>
                  </a:txBody>
                  <a:tcPr/>
                </a:tc>
                <a:tc>
                  <a:txBody>
                    <a:bodyPr/>
                    <a:lstStyle/>
                    <a:p>
                      <a:r>
                        <a:rPr lang="en-US" dirty="0" smtClean="0"/>
                        <a:t>14,650</a:t>
                      </a:r>
                      <a:endParaRPr lang="en-US" dirty="0"/>
                    </a:p>
                  </a:txBody>
                  <a:tcPr/>
                </a:tc>
                <a:extLst>
                  <a:ext uri="{0D108BD9-81ED-4DB2-BD59-A6C34878D82A}">
                    <a16:rowId xmlns:a16="http://schemas.microsoft.com/office/drawing/2014/main" val="2542711198"/>
                  </a:ext>
                </a:extLst>
              </a:tr>
            </a:tbl>
          </a:graphicData>
        </a:graphic>
      </p:graphicFrame>
    </p:spTree>
    <p:extLst>
      <p:ext uri="{BB962C8B-B14F-4D97-AF65-F5344CB8AC3E}">
        <p14:creationId xmlns:p14="http://schemas.microsoft.com/office/powerpoint/2010/main" val="292934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398519"/>
          </a:xfrm>
        </p:spPr>
        <p:txBody>
          <a:bodyPr anchor="ctr" anchorCtr="1">
            <a:normAutofit fontScale="90000"/>
          </a:bodyPr>
          <a:lstStyle/>
          <a:p>
            <a:r>
              <a:rPr lang="en-US" sz="3100" dirty="0">
                <a:solidFill>
                  <a:schemeClr val="accent1">
                    <a:lumMod val="75000"/>
                  </a:schemeClr>
                </a:solidFill>
              </a:rPr>
              <a:t>“Where in the world is…??” </a:t>
            </a:r>
            <a:r>
              <a:rPr lang="en-US" sz="3100" dirty="0" smtClean="0">
                <a:solidFill>
                  <a:schemeClr val="accent1">
                    <a:lumMod val="75000"/>
                  </a:schemeClr>
                </a:solidFill>
              </a:rPr>
              <a:t/>
            </a:r>
            <a:br>
              <a:rPr lang="en-US" sz="3100" dirty="0" smtClean="0">
                <a:solidFill>
                  <a:schemeClr val="accent1">
                    <a:lumMod val="75000"/>
                  </a:schemeClr>
                </a:solidFill>
              </a:rPr>
            </a:br>
            <a:r>
              <a:rPr lang="en-US" sz="3100" dirty="0" smtClean="0">
                <a:solidFill>
                  <a:schemeClr val="accent1">
                    <a:lumMod val="75000"/>
                  </a:schemeClr>
                </a:solidFill>
              </a:rPr>
              <a:t>Crowdsourcing Project</a:t>
            </a:r>
            <a:r>
              <a:rPr lang="en-US" dirty="0"/>
              <a:t/>
            </a:r>
            <a:br>
              <a:rPr lang="en-US" dirty="0"/>
            </a:br>
            <a:endParaRPr lang="en-US" dirty="0"/>
          </a:p>
        </p:txBody>
      </p:sp>
      <p:sp>
        <p:nvSpPr>
          <p:cNvPr id="3" name="Content Placeholder 2"/>
          <p:cNvSpPr>
            <a:spLocks noGrp="1"/>
          </p:cNvSpPr>
          <p:nvPr>
            <p:ph idx="1"/>
          </p:nvPr>
        </p:nvSpPr>
        <p:spPr>
          <a:xfrm>
            <a:off x="1141413" y="5803640"/>
            <a:ext cx="10213942" cy="314132"/>
          </a:xfrm>
        </p:spPr>
        <p:txBody>
          <a:bodyPr>
            <a:noAutofit/>
          </a:bodyPr>
          <a:lstStyle/>
          <a:p>
            <a:r>
              <a:rPr lang="en-US" sz="2000" b="1" dirty="0">
                <a:solidFill>
                  <a:schemeClr val="accent1">
                    <a:lumMod val="75000"/>
                  </a:schemeClr>
                </a:solidFill>
              </a:rPr>
              <a:t>4,565 Unknown Country records on SI Transcription Center – ~75% resolved by volunteers</a:t>
            </a:r>
          </a:p>
          <a:p>
            <a:endParaRPr lang="en-US" sz="2000" b="1" dirty="0">
              <a:solidFill>
                <a:schemeClr val="accent1">
                  <a:lumMod val="75000"/>
                </a:schemeClr>
              </a:solidFill>
            </a:endParaRPr>
          </a:p>
        </p:txBody>
      </p:sp>
      <p:pic>
        <p:nvPicPr>
          <p:cNvPr id="4" name="Picture 3"/>
          <p:cNvPicPr/>
          <p:nvPr/>
        </p:nvPicPr>
        <p:blipFill>
          <a:blip r:embed="rId2"/>
          <a:stretch>
            <a:fillRect/>
          </a:stretch>
        </p:blipFill>
        <p:spPr>
          <a:xfrm>
            <a:off x="6280638" y="1051560"/>
            <a:ext cx="5369170" cy="4549140"/>
          </a:xfrm>
          <a:prstGeom prst="rect">
            <a:avLst/>
          </a:prstGeom>
          <a:ln>
            <a:solidFill>
              <a:schemeClr val="tx1"/>
            </a:solidFill>
          </a:ln>
        </p:spPr>
      </p:pic>
      <p:pic>
        <p:nvPicPr>
          <p:cNvPr id="5" name="Picture 4"/>
          <p:cNvPicPr/>
          <p:nvPr/>
        </p:nvPicPr>
        <p:blipFill>
          <a:blip r:embed="rId3"/>
          <a:stretch>
            <a:fillRect/>
          </a:stretch>
        </p:blipFill>
        <p:spPr>
          <a:xfrm>
            <a:off x="380999" y="1069145"/>
            <a:ext cx="5588977" cy="4531555"/>
          </a:xfrm>
          <a:prstGeom prst="rect">
            <a:avLst/>
          </a:prstGeom>
          <a:ln>
            <a:solidFill>
              <a:schemeClr val="tx1"/>
            </a:solidFill>
          </a:ln>
        </p:spPr>
      </p:pic>
    </p:spTree>
    <p:extLst>
      <p:ext uri="{BB962C8B-B14F-4D97-AF65-F5344CB8AC3E}">
        <p14:creationId xmlns:p14="http://schemas.microsoft.com/office/powerpoint/2010/main" val="88393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889601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640702" y="89529"/>
            <a:ext cx="4500465"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smtClean="0">
                <a:ln>
                  <a:noFill/>
                </a:ln>
                <a:solidFill>
                  <a:schemeClr val="accent1">
                    <a:lumMod val="50000"/>
                  </a:schemeClr>
                </a:solidFill>
                <a:effectLst/>
                <a:uLnTx/>
                <a:uFillTx/>
                <a:latin typeface="Calibri Light" panose="020F0302020204030204"/>
                <a:ea typeface="+mj-ea"/>
                <a:cs typeface="+mj-cs"/>
              </a:rPr>
              <a:t>Future Projects</a:t>
            </a:r>
            <a:endParaRPr kumimoji="0" lang="en-US" sz="4800" b="0" i="0" u="none" strike="noStrike" kern="0" cap="none" spc="0" normalizeH="0" baseline="0" noProof="0" dirty="0" smtClean="0">
              <a:ln>
                <a:noFill/>
              </a:ln>
              <a:solidFill>
                <a:schemeClr val="accent1">
                  <a:lumMod val="50000"/>
                </a:schemeClr>
              </a:solidFill>
              <a:effectLst/>
              <a:uLnTx/>
              <a:uFillTx/>
            </a:endParaRPr>
          </a:p>
        </p:txBody>
      </p:sp>
    </p:spTree>
    <p:extLst>
      <p:ext uri="{BB962C8B-B14F-4D97-AF65-F5344CB8AC3E}">
        <p14:creationId xmlns:p14="http://schemas.microsoft.com/office/powerpoint/2010/main" val="185686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solidFill>
                  <a:schemeClr val="accent1">
                    <a:lumMod val="50000"/>
                  </a:schemeClr>
                </a:solidFill>
              </a:rPr>
              <a:t>Thank you to:</a:t>
            </a:r>
          </a:p>
          <a:p>
            <a:pPr marL="285750" indent="-285750"/>
            <a:r>
              <a:rPr lang="en-US" dirty="0">
                <a:solidFill>
                  <a:schemeClr val="accent1">
                    <a:lumMod val="50000"/>
                  </a:schemeClr>
                </a:solidFill>
              </a:rPr>
              <a:t>Department of Botany Staff and Contractors</a:t>
            </a:r>
          </a:p>
          <a:p>
            <a:pPr marL="285750" indent="-285750"/>
            <a:r>
              <a:rPr lang="en-US" dirty="0" smtClean="0">
                <a:solidFill>
                  <a:schemeClr val="accent1">
                    <a:lumMod val="50000"/>
                  </a:schemeClr>
                </a:solidFill>
              </a:rPr>
              <a:t>Smithsonian </a:t>
            </a:r>
            <a:r>
              <a:rPr lang="en-US" dirty="0">
                <a:solidFill>
                  <a:schemeClr val="accent1">
                    <a:lumMod val="50000"/>
                  </a:schemeClr>
                </a:solidFill>
              </a:rPr>
              <a:t>Digitization Program Office</a:t>
            </a:r>
          </a:p>
          <a:p>
            <a:pPr marL="285750" indent="-285750"/>
            <a:r>
              <a:rPr lang="en-US" dirty="0" smtClean="0">
                <a:solidFill>
                  <a:schemeClr val="accent1">
                    <a:lumMod val="50000"/>
                  </a:schemeClr>
                </a:solidFill>
              </a:rPr>
              <a:t>NMNH </a:t>
            </a:r>
            <a:r>
              <a:rPr lang="en-US" dirty="0" smtClean="0">
                <a:solidFill>
                  <a:schemeClr val="accent1">
                    <a:lumMod val="50000"/>
                  </a:schemeClr>
                </a:solidFill>
              </a:rPr>
              <a:t>Informatics</a:t>
            </a:r>
          </a:p>
          <a:p>
            <a:pPr marL="0" indent="0">
              <a:buNone/>
            </a:pPr>
            <a:endParaRPr lang="en-US" dirty="0">
              <a:solidFill>
                <a:schemeClr val="accent1">
                  <a:lumMod val="5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4097" y="300789"/>
            <a:ext cx="3861484" cy="5053263"/>
          </a:xfrm>
          <a:prstGeom prst="rect">
            <a:avLst/>
          </a:prstGeom>
        </p:spPr>
      </p:pic>
    </p:spTree>
    <p:extLst>
      <p:ext uri="{BB962C8B-B14F-4D97-AF65-F5344CB8AC3E}">
        <p14:creationId xmlns:p14="http://schemas.microsoft.com/office/powerpoint/2010/main" val="206660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71799" y="227688"/>
            <a:ext cx="6494045" cy="6494045"/>
          </a:xfrm>
          <a:prstGeom prst="rect">
            <a:avLst/>
          </a:prstGeom>
        </p:spPr>
      </p:pic>
    </p:spTree>
    <p:extLst>
      <p:ext uri="{BB962C8B-B14F-4D97-AF65-F5344CB8AC3E}">
        <p14:creationId xmlns:p14="http://schemas.microsoft.com/office/powerpoint/2010/main" val="2997170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7458" y="376313"/>
            <a:ext cx="11024165" cy="1280890"/>
          </a:xfrm>
        </p:spPr>
        <p:txBody>
          <a:bodyPr/>
          <a:lstStyle/>
          <a:p>
            <a:r>
              <a:rPr lang="en-US" dirty="0" smtClean="0">
                <a:solidFill>
                  <a:schemeClr val="bg2"/>
                </a:solidFill>
              </a:rPr>
              <a:t>Digitization at US Herbarium </a:t>
            </a:r>
            <a:endParaRPr lang="en-US" dirty="0">
              <a:solidFill>
                <a:schemeClr val="bg2"/>
              </a:solidFill>
            </a:endParaRPr>
          </a:p>
        </p:txBody>
      </p:sp>
      <p:sp>
        <p:nvSpPr>
          <p:cNvPr id="5" name="Content Placeholder 2"/>
          <p:cNvSpPr>
            <a:spLocks noGrp="1"/>
          </p:cNvSpPr>
          <p:nvPr>
            <p:ph idx="1"/>
          </p:nvPr>
        </p:nvSpPr>
        <p:spPr>
          <a:xfrm>
            <a:off x="1164897" y="1885803"/>
            <a:ext cx="6947651" cy="3777622"/>
          </a:xfrm>
        </p:spPr>
        <p:txBody>
          <a:bodyPr>
            <a:normAutofit/>
          </a:bodyPr>
          <a:lstStyle/>
          <a:p>
            <a:r>
              <a:rPr lang="en-US" sz="2800" dirty="0" smtClean="0">
                <a:solidFill>
                  <a:schemeClr val="bg2"/>
                </a:solidFill>
              </a:rPr>
              <a:t>1970 – First digitization initiative</a:t>
            </a:r>
          </a:p>
          <a:p>
            <a:r>
              <a:rPr lang="en-US" sz="2800" dirty="0" smtClean="0">
                <a:solidFill>
                  <a:schemeClr val="bg2"/>
                </a:solidFill>
              </a:rPr>
              <a:t>2001 – Images included in digital record</a:t>
            </a:r>
          </a:p>
          <a:p>
            <a:r>
              <a:rPr lang="en-US" sz="2800" dirty="0" smtClean="0">
                <a:solidFill>
                  <a:schemeClr val="bg2"/>
                </a:solidFill>
              </a:rPr>
              <a:t>2015 - Digitization through conveyor </a:t>
            </a:r>
          </a:p>
          <a:p>
            <a:r>
              <a:rPr lang="en-US" sz="2800" dirty="0" smtClean="0">
                <a:solidFill>
                  <a:schemeClr val="bg2"/>
                </a:solidFill>
              </a:rPr>
              <a:t>Summer 2017 - </a:t>
            </a:r>
            <a:r>
              <a:rPr lang="en-US" sz="2800" dirty="0">
                <a:solidFill>
                  <a:schemeClr val="bg2"/>
                </a:solidFill>
              </a:rPr>
              <a:t>2.2 million inventory </a:t>
            </a:r>
            <a:r>
              <a:rPr lang="en-US" sz="2800" dirty="0" smtClean="0">
                <a:solidFill>
                  <a:schemeClr val="bg2"/>
                </a:solidFill>
              </a:rPr>
              <a:t>records, 1.4 million specimen images total</a:t>
            </a:r>
          </a:p>
          <a:p>
            <a:endParaRPr lang="en-US" dirty="0">
              <a:solidFill>
                <a:schemeClr val="bg2"/>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2331" y="1885803"/>
            <a:ext cx="2912226" cy="176563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712" y="4059824"/>
            <a:ext cx="2321845" cy="2502569"/>
          </a:xfrm>
          <a:prstGeom prst="rect">
            <a:avLst/>
          </a:prstGeom>
        </p:spPr>
      </p:pic>
    </p:spTree>
    <p:extLst>
      <p:ext uri="{BB962C8B-B14F-4D97-AF65-F5344CB8AC3E}">
        <p14:creationId xmlns:p14="http://schemas.microsoft.com/office/powerpoint/2010/main" val="335175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141" y="3960339"/>
            <a:ext cx="3063041" cy="23437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3353" y="540549"/>
            <a:ext cx="3755745" cy="31041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513" y="1530945"/>
            <a:ext cx="3474720" cy="4858789"/>
          </a:xfrm>
          <a:prstGeom prst="rect">
            <a:avLst/>
          </a:prstGeom>
        </p:spPr>
      </p:pic>
      <p:sp>
        <p:nvSpPr>
          <p:cNvPr id="7" name="TextBox 6"/>
          <p:cNvSpPr txBox="1"/>
          <p:nvPr/>
        </p:nvSpPr>
        <p:spPr>
          <a:xfrm>
            <a:off x="402956" y="1368609"/>
            <a:ext cx="3805982" cy="1323439"/>
          </a:xfrm>
          <a:prstGeom prst="rect">
            <a:avLst/>
          </a:prstGeom>
          <a:noFill/>
        </p:spPr>
        <p:txBody>
          <a:bodyPr wrap="square" rtlCol="0">
            <a:spAutoFit/>
          </a:bodyPr>
          <a:lstStyle/>
          <a:p>
            <a:r>
              <a:rPr lang="en-US" sz="4000" dirty="0" smtClean="0">
                <a:solidFill>
                  <a:schemeClr val="bg2"/>
                </a:solidFill>
                <a:latin typeface="+mj-lt"/>
                <a:ea typeface="Adobe Heiti Std R" panose="020B0400000000000000" pitchFamily="34" charset="-128"/>
                <a:cs typeface="Adobe Hebrew" panose="02040503050201020203" pitchFamily="18" charset="-79"/>
              </a:rPr>
              <a:t>Approaches</a:t>
            </a:r>
          </a:p>
          <a:p>
            <a:r>
              <a:rPr lang="en-US" sz="4000" dirty="0" smtClean="0">
                <a:solidFill>
                  <a:schemeClr val="bg2"/>
                </a:solidFill>
                <a:latin typeface="+mj-lt"/>
                <a:ea typeface="Adobe Heiti Std R" panose="020B0400000000000000" pitchFamily="34" charset="-128"/>
                <a:cs typeface="Adobe Hebrew" panose="02040503050201020203" pitchFamily="18" charset="-79"/>
              </a:rPr>
              <a:t>To Digitization</a:t>
            </a:r>
            <a:endParaRPr lang="en-US" sz="4000" dirty="0">
              <a:solidFill>
                <a:schemeClr val="bg2"/>
              </a:solidFill>
              <a:latin typeface="+mj-lt"/>
              <a:ea typeface="Adobe Heiti Std R" panose="020B0400000000000000" pitchFamily="34" charset="-128"/>
              <a:cs typeface="Adobe Hebrew" panose="02040503050201020203" pitchFamily="18" charset="-79"/>
            </a:endParaRPr>
          </a:p>
        </p:txBody>
      </p:sp>
    </p:spTree>
    <p:extLst>
      <p:ext uri="{BB962C8B-B14F-4D97-AF65-F5344CB8AC3E}">
        <p14:creationId xmlns:p14="http://schemas.microsoft.com/office/powerpoint/2010/main" val="279108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14" name="Diagram 13"/>
          <p:cNvGraphicFramePr/>
          <p:nvPr>
            <p:extLst/>
          </p:nvPr>
        </p:nvGraphicFramePr>
        <p:xfrm>
          <a:off x="839787" y="1503843"/>
          <a:ext cx="5157787" cy="823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p:cNvSpPr>
            <a:spLocks noGrp="1"/>
          </p:cNvSpPr>
          <p:nvPr>
            <p:ph sz="half" idx="2"/>
          </p:nvPr>
        </p:nvSpPr>
        <p:spPr/>
        <p:txBody>
          <a:bodyPr/>
          <a:lstStyle/>
          <a:p>
            <a:endParaRPr lang="en-US" dirty="0"/>
          </a:p>
        </p:txBody>
      </p:sp>
      <p:graphicFrame>
        <p:nvGraphicFramePr>
          <p:cNvPr id="7" name="Content Placeholder 11"/>
          <p:cNvGraphicFramePr>
            <a:graphicFrameLocks/>
          </p:cNvGraphicFramePr>
          <p:nvPr>
            <p:extLst>
              <p:ext uri="{D42A27DB-BD31-4B8C-83A1-F6EECF244321}">
                <p14:modId xmlns:p14="http://schemas.microsoft.com/office/powerpoint/2010/main" val="2277709564"/>
              </p:ext>
            </p:extLst>
          </p:nvPr>
        </p:nvGraphicFramePr>
        <p:xfrm>
          <a:off x="839788" y="2505075"/>
          <a:ext cx="5157787" cy="3684588"/>
        </p:xfrm>
        <a:graphic>
          <a:graphicData uri="http://schemas.openxmlformats.org/drawingml/2006/chart">
            <c:chart xmlns:c="http://schemas.openxmlformats.org/drawingml/2006/chart" xmlns:r="http://schemas.openxmlformats.org/officeDocument/2006/relationships" r:id="rId8"/>
          </a:graphicData>
        </a:graphic>
      </p:graphicFrame>
      <p:sp>
        <p:nvSpPr>
          <p:cNvPr id="8" name="Title 1"/>
          <p:cNvSpPr txBox="1">
            <a:spLocks/>
          </p:cNvSpPr>
          <p:nvPr/>
        </p:nvSpPr>
        <p:spPr>
          <a:xfrm>
            <a:off x="0" y="388267"/>
            <a:ext cx="12192000" cy="938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2"/>
                </a:solidFill>
              </a:rPr>
              <a:t>U.S. National Herbarium Digitization</a:t>
            </a:r>
            <a:endParaRPr lang="en-US" dirty="0">
              <a:solidFill>
                <a:schemeClr val="bg2"/>
              </a:solidFill>
            </a:endParaRPr>
          </a:p>
        </p:txBody>
      </p:sp>
      <p:pic>
        <p:nvPicPr>
          <p:cNvPr id="10" name="Content Placeholder 12"/>
          <p:cNvPicPr>
            <a:picLocks noGrp="1" noChangeAspect="1"/>
          </p:cNvPicPr>
          <p:nvPr>
            <p:ph sz="quarter" idx="4"/>
          </p:nvPr>
        </p:nvPicPr>
        <p:blipFill rotWithShape="1">
          <a:blip r:embed="rId9"/>
          <a:srcRect l="28614" t="19396" r="14901" b="12096"/>
          <a:stretch/>
        </p:blipFill>
        <p:spPr>
          <a:xfrm>
            <a:off x="6096000" y="1681163"/>
            <a:ext cx="5315755" cy="4514045"/>
          </a:xfrm>
          <a:prstGeom prst="rect">
            <a:avLst/>
          </a:prstGeom>
          <a:ln>
            <a:solidFill>
              <a:schemeClr val="tx1"/>
            </a:solidFill>
          </a:ln>
        </p:spPr>
      </p:pic>
    </p:spTree>
    <p:extLst>
      <p:ext uri="{BB962C8B-B14F-4D97-AF65-F5344CB8AC3E}">
        <p14:creationId xmlns:p14="http://schemas.microsoft.com/office/powerpoint/2010/main" val="3820264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tany_conveyor belt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12" y="55364"/>
            <a:ext cx="12093575" cy="6746489"/>
          </a:xfrm>
          <a:prstGeom prst="rect">
            <a:avLst/>
          </a:prstGeom>
        </p:spPr>
      </p:pic>
      <p:sp>
        <p:nvSpPr>
          <p:cNvPr id="2" name="Title 1"/>
          <p:cNvSpPr>
            <a:spLocks noGrp="1"/>
          </p:cNvSpPr>
          <p:nvPr>
            <p:ph type="ctrTitle"/>
          </p:nvPr>
        </p:nvSpPr>
        <p:spPr>
          <a:xfrm>
            <a:off x="-49213" y="55364"/>
            <a:ext cx="12192000" cy="938257"/>
          </a:xfrm>
        </p:spPr>
        <p:txBody>
          <a:bodyPr/>
          <a:lstStyle/>
          <a:p>
            <a:r>
              <a:rPr lang="en-US" dirty="0" smtClean="0">
                <a:solidFill>
                  <a:schemeClr val="bg1"/>
                </a:solidFill>
              </a:rPr>
              <a:t>Rapid Digitization by Conveyor</a:t>
            </a:r>
            <a:endParaRPr lang="en-US" dirty="0">
              <a:solidFill>
                <a:schemeClr val="bg1"/>
              </a:solidFill>
            </a:endParaRPr>
          </a:p>
        </p:txBody>
      </p:sp>
    </p:spTree>
    <p:extLst>
      <p:ext uri="{BB962C8B-B14F-4D97-AF65-F5344CB8AC3E}">
        <p14:creationId xmlns:p14="http://schemas.microsoft.com/office/powerpoint/2010/main" val="872991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p:cNvSpPr/>
          <p:nvPr/>
        </p:nvSpPr>
        <p:spPr>
          <a:xfrm>
            <a:off x="615655" y="462223"/>
            <a:ext cx="5318217" cy="769441"/>
          </a:xfrm>
          <a:prstGeom prst="rect">
            <a:avLst/>
          </a:prstGeom>
          <a:solidFill>
            <a:schemeClr val="accent1">
              <a:lumMod val="20000"/>
              <a:lumOff val="80000"/>
            </a:schemeClr>
          </a:solidFill>
        </p:spPr>
        <p:txBody>
          <a:bodyPr wrap="square">
            <a:spAutoFit/>
          </a:bodyPr>
          <a:lstStyle/>
          <a:p>
            <a:r>
              <a:rPr lang="en-US" sz="4400" b="1" dirty="0" smtClean="0">
                <a:solidFill>
                  <a:schemeClr val="bg2"/>
                </a:solidFill>
              </a:rPr>
              <a:t>Conveyor Belt Speeds</a:t>
            </a:r>
            <a:endParaRPr lang="en-US" sz="4400" b="1" dirty="0">
              <a:solidFill>
                <a:schemeClr val="bg2"/>
              </a:solidFill>
            </a:endParaRPr>
          </a:p>
        </p:txBody>
      </p:sp>
      <p:sp>
        <p:nvSpPr>
          <p:cNvPr id="11" name="TextBox 10"/>
          <p:cNvSpPr txBox="1"/>
          <p:nvPr/>
        </p:nvSpPr>
        <p:spPr>
          <a:xfrm>
            <a:off x="1517515" y="1410510"/>
            <a:ext cx="8414425" cy="3539430"/>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3200" dirty="0" smtClean="0">
                <a:solidFill>
                  <a:schemeClr val="bg2"/>
                </a:solidFill>
              </a:rPr>
              <a:t>3000-4000 specimen images created on conveyor belt daily </a:t>
            </a:r>
          </a:p>
          <a:p>
            <a:pPr marL="285750" indent="-285750">
              <a:buFont typeface="Arial" panose="020B0604020202020204" pitchFamily="34" charset="0"/>
              <a:buChar char="•"/>
            </a:pPr>
            <a:r>
              <a:rPr lang="en-US" sz="3200" dirty="0" smtClean="0">
                <a:solidFill>
                  <a:schemeClr val="bg2"/>
                </a:solidFill>
              </a:rPr>
              <a:t>1 specimen image every 6 seconds or less</a:t>
            </a:r>
          </a:p>
          <a:p>
            <a:pPr marL="285750" indent="-285750">
              <a:buFont typeface="Arial" panose="020B0604020202020204" pitchFamily="34" charset="0"/>
              <a:buChar char="•"/>
            </a:pPr>
            <a:r>
              <a:rPr lang="en-US" sz="3200" dirty="0" smtClean="0">
                <a:solidFill>
                  <a:schemeClr val="bg2"/>
                </a:solidFill>
              </a:rPr>
              <a:t>20,000 transcription records received from transcription company each week for review</a:t>
            </a:r>
          </a:p>
          <a:p>
            <a:pPr marL="285750" indent="-285750">
              <a:buFont typeface="Arial" panose="020B0604020202020204" pitchFamily="34" charset="0"/>
              <a:buChar char="•"/>
            </a:pPr>
            <a:r>
              <a:rPr lang="en-US" sz="3200" dirty="0" smtClean="0">
                <a:solidFill>
                  <a:schemeClr val="bg2"/>
                </a:solidFill>
              </a:rPr>
              <a:t>60,000 transcription records cleaned, fixed and imported to </a:t>
            </a:r>
            <a:r>
              <a:rPr lang="en-US" sz="3200" dirty="0" err="1" smtClean="0">
                <a:solidFill>
                  <a:schemeClr val="bg2"/>
                </a:solidFill>
              </a:rPr>
              <a:t>EMu</a:t>
            </a:r>
            <a:r>
              <a:rPr lang="en-US" sz="3200" dirty="0" smtClean="0">
                <a:solidFill>
                  <a:schemeClr val="bg2"/>
                </a:solidFill>
              </a:rPr>
              <a:t> each month</a:t>
            </a:r>
          </a:p>
        </p:txBody>
      </p:sp>
    </p:spTree>
    <p:extLst>
      <p:ext uri="{BB962C8B-B14F-4D97-AF65-F5344CB8AC3E}">
        <p14:creationId xmlns:p14="http://schemas.microsoft.com/office/powerpoint/2010/main" val="1889780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p:cNvSpPr/>
          <p:nvPr/>
        </p:nvSpPr>
        <p:spPr>
          <a:xfrm>
            <a:off x="739642" y="446724"/>
            <a:ext cx="5318217" cy="769441"/>
          </a:xfrm>
          <a:prstGeom prst="rect">
            <a:avLst/>
          </a:prstGeom>
          <a:solidFill>
            <a:schemeClr val="accent1">
              <a:lumMod val="20000"/>
              <a:lumOff val="80000"/>
            </a:schemeClr>
          </a:solidFill>
        </p:spPr>
        <p:txBody>
          <a:bodyPr wrap="square">
            <a:spAutoFit/>
          </a:bodyPr>
          <a:lstStyle/>
          <a:p>
            <a:r>
              <a:rPr lang="en-US" sz="4400" b="1" dirty="0">
                <a:solidFill>
                  <a:schemeClr val="bg2"/>
                </a:solidFill>
              </a:rPr>
              <a:t>Conveyor Players</a:t>
            </a:r>
          </a:p>
        </p:txBody>
      </p:sp>
      <p:sp>
        <p:nvSpPr>
          <p:cNvPr id="11" name="TextBox 10"/>
          <p:cNvSpPr txBox="1"/>
          <p:nvPr/>
        </p:nvSpPr>
        <p:spPr>
          <a:xfrm>
            <a:off x="1517515" y="1410510"/>
            <a:ext cx="8414425" cy="4031873"/>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3200" dirty="0">
                <a:solidFill>
                  <a:schemeClr val="bg2"/>
                </a:solidFill>
              </a:rPr>
              <a:t>Botany IT Team</a:t>
            </a:r>
          </a:p>
          <a:p>
            <a:pPr marL="285750" indent="-285750">
              <a:buFont typeface="Arial" panose="020B0604020202020204" pitchFamily="34" charset="0"/>
              <a:buChar char="•"/>
            </a:pPr>
            <a:r>
              <a:rPr lang="en-US" sz="3200" dirty="0">
                <a:solidFill>
                  <a:schemeClr val="bg2"/>
                </a:solidFill>
              </a:rPr>
              <a:t>Digitization Program Office (SI)</a:t>
            </a:r>
          </a:p>
          <a:p>
            <a:pPr marL="285750" indent="-285750">
              <a:buFont typeface="Arial" panose="020B0604020202020204" pitchFamily="34" charset="0"/>
              <a:buChar char="•"/>
            </a:pPr>
            <a:r>
              <a:rPr lang="en-US" sz="3200" dirty="0" err="1">
                <a:solidFill>
                  <a:schemeClr val="bg2"/>
                </a:solidFill>
              </a:rPr>
              <a:t>Picturae</a:t>
            </a:r>
            <a:r>
              <a:rPr lang="en-US" sz="3200" dirty="0">
                <a:solidFill>
                  <a:schemeClr val="bg2"/>
                </a:solidFill>
              </a:rPr>
              <a:t> + </a:t>
            </a:r>
            <a:r>
              <a:rPr lang="en-US" sz="3200" dirty="0" err="1">
                <a:solidFill>
                  <a:schemeClr val="bg2"/>
                </a:solidFill>
              </a:rPr>
              <a:t>Alembo</a:t>
            </a:r>
            <a:endParaRPr lang="en-US" sz="3200" dirty="0">
              <a:solidFill>
                <a:schemeClr val="bg2"/>
              </a:solidFill>
            </a:endParaRPr>
          </a:p>
          <a:p>
            <a:pPr marL="285750" indent="-285750">
              <a:buFont typeface="Arial" panose="020B0604020202020204" pitchFamily="34" charset="0"/>
              <a:buChar char="•"/>
            </a:pPr>
            <a:r>
              <a:rPr lang="en-US" sz="3200" dirty="0">
                <a:solidFill>
                  <a:schemeClr val="bg2"/>
                </a:solidFill>
              </a:rPr>
              <a:t>NMNH IT Support</a:t>
            </a:r>
          </a:p>
          <a:p>
            <a:pPr marL="285750" indent="-285750">
              <a:buFont typeface="Arial" panose="020B0604020202020204" pitchFamily="34" charset="0"/>
              <a:buChar char="•"/>
            </a:pPr>
            <a:r>
              <a:rPr lang="en-US" sz="3200" dirty="0">
                <a:solidFill>
                  <a:schemeClr val="bg2"/>
                </a:solidFill>
              </a:rPr>
              <a:t>Conveyor workers</a:t>
            </a:r>
          </a:p>
          <a:p>
            <a:pPr marL="285750" indent="-285750">
              <a:buFont typeface="Arial" panose="020B0604020202020204" pitchFamily="34" charset="0"/>
              <a:buChar char="•"/>
            </a:pPr>
            <a:r>
              <a:rPr lang="en-US" sz="3200" dirty="0">
                <a:solidFill>
                  <a:schemeClr val="bg2"/>
                </a:solidFill>
              </a:rPr>
              <a:t>Conveyor Move team</a:t>
            </a:r>
          </a:p>
          <a:p>
            <a:pPr marL="285750" indent="-285750">
              <a:buFont typeface="Arial" panose="020B0604020202020204" pitchFamily="34" charset="0"/>
              <a:buChar char="•"/>
            </a:pPr>
            <a:r>
              <a:rPr lang="en-US" sz="3200" dirty="0">
                <a:solidFill>
                  <a:schemeClr val="bg2"/>
                </a:solidFill>
              </a:rPr>
              <a:t>Data reviewers and importers</a:t>
            </a:r>
          </a:p>
          <a:p>
            <a:pPr marL="285750" indent="-285750">
              <a:buFont typeface="Arial" panose="020B0604020202020204" pitchFamily="34" charset="0"/>
              <a:buChar char="•"/>
            </a:pPr>
            <a:r>
              <a:rPr lang="en-US" sz="3200" dirty="0">
                <a:solidFill>
                  <a:schemeClr val="bg2"/>
                </a:solidFill>
              </a:rPr>
              <a:t>And many more….</a:t>
            </a:r>
          </a:p>
        </p:txBody>
      </p:sp>
    </p:spTree>
    <p:extLst>
      <p:ext uri="{BB962C8B-B14F-4D97-AF65-F5344CB8AC3E}">
        <p14:creationId xmlns:p14="http://schemas.microsoft.com/office/powerpoint/2010/main" val="9846471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302</TotalTime>
  <Words>1292</Words>
  <Application>Microsoft Office PowerPoint</Application>
  <PresentationFormat>Widescreen</PresentationFormat>
  <Paragraphs>122</Paragraphs>
  <Slides>24</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Adobe Heiti Std R</vt:lpstr>
      <vt:lpstr>Adobe Hebrew</vt:lpstr>
      <vt:lpstr>Arial</vt:lpstr>
      <vt:lpstr>Calibri</vt:lpstr>
      <vt:lpstr>Calibri Light</vt:lpstr>
      <vt:lpstr>Trebuchet MS</vt:lpstr>
      <vt:lpstr>Tw Cen MT</vt:lpstr>
      <vt:lpstr>Circuit</vt:lpstr>
      <vt:lpstr>Office Theme</vt:lpstr>
      <vt:lpstr>A Million Big Images:  Digitizing the US National Herbarium through Conveyor Technology</vt:lpstr>
      <vt:lpstr>PowerPoint Presentation</vt:lpstr>
      <vt:lpstr>PowerPoint Presentation</vt:lpstr>
      <vt:lpstr>Digitization at US Herbarium </vt:lpstr>
      <vt:lpstr>PowerPoint Presentation</vt:lpstr>
      <vt:lpstr>PowerPoint Presentation</vt:lpstr>
      <vt:lpstr>Rapid Digitization by Conveyor</vt:lpstr>
      <vt:lpstr>PowerPoint Presentation</vt:lpstr>
      <vt:lpstr>PowerPoint Presentation</vt:lpstr>
      <vt:lpstr>PowerPoint Presentation</vt:lpstr>
      <vt:lpstr>PowerPoint Presentation</vt:lpstr>
      <vt:lpstr>Transcription of labels</vt:lpstr>
      <vt:lpstr>PowerPoint Presentation</vt:lpstr>
      <vt:lpstr>PowerPoint Presentation</vt:lpstr>
      <vt:lpstr>PowerPoint Presentation</vt:lpstr>
      <vt:lpstr>Transcribed Data from Alembo</vt:lpstr>
      <vt:lpstr>PowerPoint Presentation</vt:lpstr>
      <vt:lpstr>PowerPoint Presentation</vt:lpstr>
      <vt:lpstr>PowerPoint Presentation</vt:lpstr>
      <vt:lpstr>PowerPoint Presentation</vt:lpstr>
      <vt:lpstr>Results of Transcription Review</vt:lpstr>
      <vt:lpstr>“Where in the world is…??”  Crowdsourcing Project </vt:lpstr>
      <vt:lpstr>PowerPoint Presentation</vt:lpstr>
      <vt:lpstr>PowerPoint Presentation</vt:lpstr>
    </vt:vector>
  </TitlesOfParts>
  <Company>Smithsonian Institution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Million Big Images:  Digitizing the US National Herbarium through Conveyor Technology</dc:title>
  <dc:creator>orlis</dc:creator>
  <cp:lastModifiedBy>orlis</cp:lastModifiedBy>
  <cp:revision>19</cp:revision>
  <dcterms:created xsi:type="dcterms:W3CDTF">2017-10-18T21:07:25Z</dcterms:created>
  <dcterms:modified xsi:type="dcterms:W3CDTF">2017-10-20T15:33:21Z</dcterms:modified>
</cp:coreProperties>
</file>