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42"/>
  </p:notesMasterIdLst>
  <p:handoutMasterIdLst>
    <p:handoutMasterId r:id="rId43"/>
  </p:handoutMasterIdLst>
  <p:sldIdLst>
    <p:sldId id="286" r:id="rId2"/>
    <p:sldId id="382" r:id="rId3"/>
    <p:sldId id="438" r:id="rId4"/>
    <p:sldId id="439" r:id="rId5"/>
    <p:sldId id="360" r:id="rId6"/>
    <p:sldId id="394" r:id="rId7"/>
    <p:sldId id="395" r:id="rId8"/>
    <p:sldId id="427" r:id="rId9"/>
    <p:sldId id="428" r:id="rId10"/>
    <p:sldId id="416" r:id="rId11"/>
    <p:sldId id="429" r:id="rId12"/>
    <p:sldId id="397" r:id="rId13"/>
    <p:sldId id="430" r:id="rId14"/>
    <p:sldId id="431" r:id="rId15"/>
    <p:sldId id="432" r:id="rId16"/>
    <p:sldId id="390" r:id="rId17"/>
    <p:sldId id="398" r:id="rId18"/>
    <p:sldId id="417" r:id="rId19"/>
    <p:sldId id="412" r:id="rId20"/>
    <p:sldId id="413" r:id="rId21"/>
    <p:sldId id="454" r:id="rId22"/>
    <p:sldId id="434" r:id="rId23"/>
    <p:sldId id="414" r:id="rId24"/>
    <p:sldId id="401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02" r:id="rId35"/>
    <p:sldId id="441" r:id="rId36"/>
    <p:sldId id="442" r:id="rId37"/>
    <p:sldId id="443" r:id="rId38"/>
    <p:sldId id="435" r:id="rId39"/>
    <p:sldId id="455" r:id="rId40"/>
    <p:sldId id="45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894" autoAdjust="0"/>
    <p:restoredTop sz="80260" autoAdjust="0"/>
  </p:normalViewPr>
  <p:slideViewPr>
    <p:cSldViewPr snapToGrid="0" snapToObjects="1">
      <p:cViewPr>
        <p:scale>
          <a:sx n="75" d="100"/>
          <a:sy n="75" d="100"/>
        </p:scale>
        <p:origin x="-70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12/1/10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8497-D5AD-CF40-A5D5-62F558209C9A}" type="slidenum">
              <a:rPr lang="en-US"/>
              <a:pPr/>
              <a:t>16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12/1/10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12/1/10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248231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Nimbus </a:t>
            </a:r>
            <a:r>
              <a:rPr lang="en-US" dirty="0" smtClean="0"/>
              <a:t>Tutorial Part II: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Nimbus Architecture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4243373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Kate Keahey, David </a:t>
            </a:r>
            <a:r>
              <a:rPr lang="en-US" dirty="0" err="1" smtClean="0"/>
              <a:t>LaBissoniere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, Tim Freeman, Paul Marshall</a:t>
            </a:r>
          </a:p>
          <a:p>
            <a:r>
              <a:rPr lang="en-US" dirty="0" smtClean="0"/>
              <a:t>Argonne National Laboratory</a:t>
            </a:r>
          </a:p>
          <a:p>
            <a:r>
              <a:rPr lang="en-US" dirty="0" smtClean="0"/>
              <a:t>Computation Institute, University of Chicago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12/3/10</a:t>
            </a:fld>
            <a:endParaRPr lang="en-US"/>
          </a:p>
        </p:txBody>
      </p:sp>
      <p:pic>
        <p:nvPicPr>
          <p:cNvPr id="11" name="Picture 10" descr="banner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690"/>
            <a:ext cx="9144000" cy="226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Workspace Service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1598" y="2578037"/>
            <a:ext cx="6214535" cy="639297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6261" y="2125133"/>
            <a:ext cx="6383867" cy="292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8658" y="2125133"/>
            <a:ext cx="3956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Workspace Service Implementation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676396" y="3420520"/>
            <a:ext cx="1354666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Logging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550" y="3420520"/>
            <a:ext cx="1574799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Persistence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2426" y="2683954"/>
            <a:ext cx="2140637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Configuration Management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396" y="2683954"/>
            <a:ext cx="1354666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Accounting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4229" y="3420520"/>
            <a:ext cx="2140637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Network Leasing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396" y="4199467"/>
            <a:ext cx="1761066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State Machine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3883" y="4199467"/>
            <a:ext cx="2201333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Task Management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6320" y="2683954"/>
            <a:ext cx="2140637" cy="5926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 Management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Workspace Service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598" y="3035227"/>
            <a:ext cx="6214535" cy="1198107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Default 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07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Implements on-demand leases</a:t>
            </a:r>
          </a:p>
          <a:p>
            <a:r>
              <a:rPr lang="en-US" dirty="0" smtClean="0"/>
              <a:t>Datacenter technology equivalent</a:t>
            </a:r>
          </a:p>
          <a:p>
            <a:r>
              <a:rPr lang="en-US" dirty="0" smtClean="0"/>
              <a:t>Basic slot fitting</a:t>
            </a:r>
          </a:p>
          <a:p>
            <a:pPr lvl="1"/>
            <a:r>
              <a:rPr lang="en-US" dirty="0" smtClean="0"/>
              <a:t>Algorithms: load-balanced (default), greedy</a:t>
            </a:r>
          </a:p>
          <a:p>
            <a:pPr lvl="1"/>
            <a:r>
              <a:rPr lang="en-US" dirty="0" smtClean="0"/>
              <a:t>Multi-tenancy and single-tenancy </a:t>
            </a:r>
          </a:p>
          <a:p>
            <a:pPr lvl="1"/>
            <a:r>
              <a:rPr lang="en-US" dirty="0" smtClean="0"/>
              <a:t>More options coming in 2.7</a:t>
            </a:r>
          </a:p>
          <a:p>
            <a:r>
              <a:rPr lang="en-US" dirty="0" smtClean="0"/>
              <a:t>Deployed on most current Nimbus installations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07"/>
          <a:stretch>
            <a:fillRect/>
          </a:stretch>
        </p:blipFill>
        <p:spPr>
          <a:xfrm>
            <a:off x="4737100" y="3014132"/>
            <a:ext cx="4406900" cy="1771650"/>
          </a:xfrm>
          <a:prstGeom prst="rect">
            <a:avLst/>
          </a:prstGeom>
        </p:spPr>
      </p:pic>
      <p:pic>
        <p:nvPicPr>
          <p:cNvPr id="20" name="Picture 19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93"/>
          <a:stretch>
            <a:fillRect/>
          </a:stretch>
        </p:blipFill>
        <p:spPr>
          <a:xfrm>
            <a:off x="4737100" y="4785782"/>
            <a:ext cx="4406900" cy="182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Workspace Default + Backfill/Spot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912"/>
            <a:ext cx="4474032" cy="503025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utilization, catch-22 of on-demand computing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Backfill</a:t>
            </a:r>
          </a:p>
          <a:p>
            <a:pPr lvl="1"/>
            <a:r>
              <a:rPr lang="en-US" dirty="0" smtClean="0"/>
              <a:t>Spot pricing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Bottom line: </a:t>
            </a:r>
            <a:r>
              <a:rPr lang="en-US" dirty="0" smtClean="0"/>
              <a:t>up to 100% utilization</a:t>
            </a:r>
          </a:p>
          <a:p>
            <a:r>
              <a:rPr lang="en-US" dirty="0" smtClean="0"/>
              <a:t>Open Source community contribution</a:t>
            </a:r>
          </a:p>
          <a:p>
            <a:r>
              <a:rPr lang="en-US" dirty="0" smtClean="0"/>
              <a:t>Preparing for running of production workloads on FG @ U Chicago</a:t>
            </a:r>
          </a:p>
          <a:p>
            <a:r>
              <a:rPr lang="en-US" dirty="0" smtClean="0"/>
              <a:t>Nimbus release 2.7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condor-sc-poster-architecture.pdf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02319" y="1546387"/>
            <a:ext cx="5926770" cy="45797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1967 L 0.28907 -0.2127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Pilot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0754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C2268"/>
                </a:solidFill>
              </a:rPr>
              <a:t>Challenge:</a:t>
            </a:r>
            <a:r>
              <a:rPr lang="en-US" b="1" dirty="0" smtClean="0">
                <a:solidFill>
                  <a:srgbClr val="0C2268"/>
                </a:solidFill>
              </a:rPr>
              <a:t> </a:t>
            </a:r>
            <a:r>
              <a:rPr lang="en-US" dirty="0" smtClean="0"/>
              <a:t>configure a cloud without </a:t>
            </a:r>
            <a:r>
              <a:rPr lang="en-US" dirty="0" smtClean="0"/>
              <a:t>significantly changing the current operation model </a:t>
            </a:r>
            <a:r>
              <a:rPr lang="en-US" dirty="0" smtClean="0"/>
              <a:t>of your cluster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Workspace </a:t>
            </a:r>
            <a:r>
              <a:rPr lang="en-US" dirty="0" smtClean="0"/>
              <a:t>Pilot uses a </a:t>
            </a:r>
            <a:r>
              <a:rPr lang="en-US" dirty="0" err="1" smtClean="0"/>
              <a:t>g</a:t>
            </a:r>
            <a:r>
              <a:rPr lang="en-US" dirty="0" err="1" smtClean="0"/>
              <a:t>lidein</a:t>
            </a:r>
            <a:r>
              <a:rPr lang="en-US" dirty="0" smtClean="0"/>
              <a:t> </a:t>
            </a:r>
            <a:r>
              <a:rPr lang="en-US" dirty="0" smtClean="0"/>
              <a:t>approach: submits a “pilot” program that claims a resource slot</a:t>
            </a:r>
          </a:p>
          <a:p>
            <a:r>
              <a:rPr lang="en-US" dirty="0" smtClean="0"/>
              <a:t>Integrates </a:t>
            </a:r>
            <a:r>
              <a:rPr lang="en-US" dirty="0" smtClean="0"/>
              <a:t>with popular </a:t>
            </a:r>
            <a:r>
              <a:rPr lang="en-US" dirty="0" err="1" smtClean="0"/>
              <a:t>LRMs</a:t>
            </a:r>
            <a:r>
              <a:rPr lang="en-US" dirty="0" smtClean="0"/>
              <a:t> </a:t>
            </a:r>
            <a:r>
              <a:rPr lang="en-US" dirty="0" smtClean="0"/>
              <a:t>(e.g., Torque)</a:t>
            </a:r>
          </a:p>
          <a:p>
            <a:r>
              <a:rPr lang="en-US" dirty="0" smtClean="0"/>
              <a:t>Implements </a:t>
            </a:r>
            <a:r>
              <a:rPr lang="en-US" dirty="0" smtClean="0"/>
              <a:t>“best effort” </a:t>
            </a:r>
            <a:r>
              <a:rPr lang="en-US" dirty="0" smtClean="0"/>
              <a:t>leases</a:t>
            </a:r>
          </a:p>
          <a:p>
            <a:r>
              <a:rPr lang="en-US" b="1" dirty="0" smtClean="0">
                <a:solidFill>
                  <a:srgbClr val="0C2268"/>
                </a:solidFill>
              </a:rPr>
              <a:t>Bottom Line: </a:t>
            </a:r>
            <a:r>
              <a:rPr lang="en-US" dirty="0" smtClean="0"/>
              <a:t>a minimally invasive cloud</a:t>
            </a:r>
          </a:p>
          <a:p>
            <a:r>
              <a:rPr lang="en-US" dirty="0" smtClean="0"/>
              <a:t>Significant open source community contributions and testing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 smtClean="0"/>
              <a:t>administrator </a:t>
            </a:r>
            <a:r>
              <a:rPr lang="en-US" dirty="0" smtClean="0"/>
              <a:t>tools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1028" descr="Workspace-pilot-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015630"/>
            <a:ext cx="2607733" cy="1859029"/>
          </a:xfrm>
          <a:prstGeom prst="rect">
            <a:avLst/>
          </a:prstGeom>
          <a:noFill/>
        </p:spPr>
      </p:pic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668866" y="5548312"/>
            <a:ext cx="535940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/>
              <a:t>Freeman et al., </a:t>
            </a:r>
            <a:r>
              <a:rPr lang="en-US" sz="1800" i="1" dirty="0"/>
              <a:t>“Simple Leases with Workspace</a:t>
            </a:r>
            <a:r>
              <a:rPr lang="en-US" sz="1800" i="1" dirty="0" smtClean="0"/>
              <a:t> Pilot</a:t>
            </a:r>
            <a:r>
              <a:rPr lang="en-US" sz="1800" i="1" dirty="0"/>
              <a:t>”, EuroPar08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781800" cy="762000"/>
          </a:xfrm>
        </p:spPr>
        <p:txBody>
          <a:bodyPr/>
          <a:lstStyle/>
          <a:p>
            <a:r>
              <a:rPr lang="en-US"/>
              <a:t>The Workspace Pilot</a:t>
            </a:r>
          </a:p>
        </p:txBody>
      </p:sp>
      <p:sp>
        <p:nvSpPr>
          <p:cNvPr id="1085443" name="Rectangle 3"/>
          <p:cNvSpPr>
            <a:spLocks noChangeArrowheads="1"/>
          </p:cNvSpPr>
          <p:nvPr/>
        </p:nvSpPr>
        <p:spPr bwMode="auto">
          <a:xfrm>
            <a:off x="1295400" y="2209800"/>
            <a:ext cx="12192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Nimbus</a:t>
            </a:r>
          </a:p>
        </p:txBody>
      </p:sp>
      <p:sp>
        <p:nvSpPr>
          <p:cNvPr id="1085444" name="Rectangle 4"/>
          <p:cNvSpPr>
            <a:spLocks noChangeArrowheads="1"/>
          </p:cNvSpPr>
          <p:nvPr/>
        </p:nvSpPr>
        <p:spPr bwMode="auto">
          <a:xfrm>
            <a:off x="3429000" y="3962400"/>
            <a:ext cx="11430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LRM/PBS</a:t>
            </a:r>
          </a:p>
        </p:txBody>
      </p:sp>
      <p:sp>
        <p:nvSpPr>
          <p:cNvPr id="1085445" name="Rectangle 5"/>
          <p:cNvSpPr>
            <a:spLocks noChangeArrowheads="1"/>
          </p:cNvSpPr>
          <p:nvPr/>
        </p:nvSpPr>
        <p:spPr bwMode="auto">
          <a:xfrm>
            <a:off x="7239000" y="2514600"/>
            <a:ext cx="990600" cy="990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46" name="Text Box 6"/>
          <p:cNvSpPr txBox="1">
            <a:spLocks noChangeArrowheads="1"/>
          </p:cNvSpPr>
          <p:nvPr/>
        </p:nvSpPr>
        <p:spPr bwMode="auto">
          <a:xfrm>
            <a:off x="7239000" y="3200400"/>
            <a:ext cx="995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Xen dom0</a:t>
            </a:r>
          </a:p>
        </p:txBody>
      </p:sp>
      <p:sp>
        <p:nvSpPr>
          <p:cNvPr id="1085447" name="Rectangle 7"/>
          <p:cNvSpPr>
            <a:spLocks noChangeArrowheads="1"/>
          </p:cNvSpPr>
          <p:nvPr/>
        </p:nvSpPr>
        <p:spPr bwMode="auto">
          <a:xfrm>
            <a:off x="7315200" y="3048000"/>
            <a:ext cx="152400" cy="1524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48" name="Rectangle 8"/>
          <p:cNvSpPr>
            <a:spLocks noChangeArrowheads="1"/>
          </p:cNvSpPr>
          <p:nvPr/>
        </p:nvSpPr>
        <p:spPr bwMode="auto">
          <a:xfrm>
            <a:off x="7239000" y="3733800"/>
            <a:ext cx="990600" cy="990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49" name="Text Box 9"/>
          <p:cNvSpPr txBox="1">
            <a:spLocks noChangeArrowheads="1"/>
          </p:cNvSpPr>
          <p:nvPr/>
        </p:nvSpPr>
        <p:spPr bwMode="auto">
          <a:xfrm>
            <a:off x="7239000" y="4419600"/>
            <a:ext cx="995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Xen dom0</a:t>
            </a:r>
          </a:p>
        </p:txBody>
      </p:sp>
      <p:sp>
        <p:nvSpPr>
          <p:cNvPr id="1085450" name="Rectangle 10"/>
          <p:cNvSpPr>
            <a:spLocks noChangeArrowheads="1"/>
          </p:cNvSpPr>
          <p:nvPr/>
        </p:nvSpPr>
        <p:spPr bwMode="auto">
          <a:xfrm>
            <a:off x="7315200" y="4267200"/>
            <a:ext cx="152400" cy="152400"/>
          </a:xfrm>
          <a:prstGeom prst="rect">
            <a:avLst/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1" name="Rectangle 11"/>
          <p:cNvSpPr>
            <a:spLocks noChangeArrowheads="1"/>
          </p:cNvSpPr>
          <p:nvPr/>
        </p:nvSpPr>
        <p:spPr bwMode="auto">
          <a:xfrm>
            <a:off x="7239000" y="4953000"/>
            <a:ext cx="990600" cy="990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2" name="Text Box 12"/>
          <p:cNvSpPr txBox="1">
            <a:spLocks noChangeArrowheads="1"/>
          </p:cNvSpPr>
          <p:nvPr/>
        </p:nvSpPr>
        <p:spPr bwMode="auto">
          <a:xfrm>
            <a:off x="7239000" y="5638800"/>
            <a:ext cx="9953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Xen dom0</a:t>
            </a:r>
          </a:p>
        </p:txBody>
      </p:sp>
      <p:sp>
        <p:nvSpPr>
          <p:cNvPr id="1085453" name="Oval 13"/>
          <p:cNvSpPr>
            <a:spLocks noChangeArrowheads="1"/>
          </p:cNvSpPr>
          <p:nvPr/>
        </p:nvSpPr>
        <p:spPr bwMode="auto">
          <a:xfrm>
            <a:off x="7924800" y="5410200"/>
            <a:ext cx="152400" cy="152400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4" name="Oval 14"/>
          <p:cNvSpPr>
            <a:spLocks noChangeArrowheads="1"/>
          </p:cNvSpPr>
          <p:nvPr/>
        </p:nvSpPr>
        <p:spPr bwMode="auto">
          <a:xfrm>
            <a:off x="7620000" y="5410200"/>
            <a:ext cx="152400" cy="152400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5" name="Oval 15"/>
          <p:cNvSpPr>
            <a:spLocks noChangeArrowheads="1"/>
          </p:cNvSpPr>
          <p:nvPr/>
        </p:nvSpPr>
        <p:spPr bwMode="auto">
          <a:xfrm>
            <a:off x="7315200" y="5410200"/>
            <a:ext cx="152400" cy="152400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6" name="Rectangle 16"/>
          <p:cNvSpPr>
            <a:spLocks noChangeArrowheads="1"/>
          </p:cNvSpPr>
          <p:nvPr/>
        </p:nvSpPr>
        <p:spPr bwMode="auto">
          <a:xfrm>
            <a:off x="7239000" y="3733800"/>
            <a:ext cx="990600" cy="4572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7" name="Rectangle 17"/>
          <p:cNvSpPr>
            <a:spLocks noChangeArrowheads="1"/>
          </p:cNvSpPr>
          <p:nvPr/>
        </p:nvSpPr>
        <p:spPr bwMode="auto">
          <a:xfrm>
            <a:off x="7239000" y="2514600"/>
            <a:ext cx="990600" cy="4572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59" name="Rectangle 19"/>
          <p:cNvSpPr>
            <a:spLocks noChangeArrowheads="1"/>
          </p:cNvSpPr>
          <p:nvPr/>
        </p:nvSpPr>
        <p:spPr bwMode="auto">
          <a:xfrm>
            <a:off x="5867400" y="3810000"/>
            <a:ext cx="381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</a:rPr>
              <a:t>VM</a:t>
            </a:r>
          </a:p>
        </p:txBody>
      </p:sp>
      <p:sp>
        <p:nvSpPr>
          <p:cNvPr id="1085460" name="Rectangle 20"/>
          <p:cNvSpPr>
            <a:spLocks noChangeArrowheads="1"/>
          </p:cNvSpPr>
          <p:nvPr/>
        </p:nvSpPr>
        <p:spPr bwMode="auto">
          <a:xfrm>
            <a:off x="6324600" y="2590800"/>
            <a:ext cx="381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charset="0"/>
              </a:rPr>
              <a:t>VM</a:t>
            </a:r>
          </a:p>
        </p:txBody>
      </p:sp>
      <p:sp>
        <p:nvSpPr>
          <p:cNvPr id="1085461" name="Rectangle 21"/>
          <p:cNvSpPr>
            <a:spLocks noChangeArrowheads="1"/>
          </p:cNvSpPr>
          <p:nvPr/>
        </p:nvSpPr>
        <p:spPr bwMode="auto">
          <a:xfrm>
            <a:off x="5867400" y="2590800"/>
            <a:ext cx="381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charset="0"/>
              </a:rPr>
              <a:t>VM</a:t>
            </a:r>
          </a:p>
        </p:txBody>
      </p:sp>
      <p:sp>
        <p:nvSpPr>
          <p:cNvPr id="1085462" name="Rectangle 22"/>
          <p:cNvSpPr>
            <a:spLocks noChangeArrowheads="1"/>
          </p:cNvSpPr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Arial" charset="0"/>
              </a:rPr>
              <a:t>VM</a:t>
            </a:r>
          </a:p>
        </p:txBody>
      </p:sp>
      <p:sp>
        <p:nvSpPr>
          <p:cNvPr id="1085463" name="Text Box 23"/>
          <p:cNvSpPr txBox="1">
            <a:spLocks noChangeArrowheads="1"/>
          </p:cNvSpPr>
          <p:nvPr/>
        </p:nvSpPr>
        <p:spPr bwMode="auto">
          <a:xfrm>
            <a:off x="7086600" y="1295400"/>
            <a:ext cx="138112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Level 1:</a:t>
            </a:r>
          </a:p>
          <a:p>
            <a:pPr algn="ctr"/>
            <a:r>
              <a:rPr lang="en-US" i="1">
                <a:latin typeface="Arial" charset="0"/>
              </a:rPr>
              <a:t>provision raw</a:t>
            </a:r>
          </a:p>
          <a:p>
            <a:pPr algn="ctr"/>
            <a:r>
              <a:rPr lang="en-US" i="1">
                <a:latin typeface="Arial" charset="0"/>
              </a:rPr>
              <a:t>resources</a:t>
            </a:r>
          </a:p>
        </p:txBody>
      </p:sp>
      <p:sp>
        <p:nvSpPr>
          <p:cNvPr id="1085464" name="Text Box 24"/>
          <p:cNvSpPr txBox="1">
            <a:spLocks noChangeArrowheads="1"/>
          </p:cNvSpPr>
          <p:nvPr/>
        </p:nvSpPr>
        <p:spPr bwMode="auto">
          <a:xfrm>
            <a:off x="5486400" y="1295400"/>
            <a:ext cx="14605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Level 2:</a:t>
            </a:r>
          </a:p>
          <a:p>
            <a:pPr algn="ctr"/>
            <a:r>
              <a:rPr lang="en-US" i="1">
                <a:latin typeface="Arial" charset="0"/>
              </a:rPr>
              <a:t>provision VMs</a:t>
            </a:r>
          </a:p>
          <a:p>
            <a:pPr algn="ctr"/>
            <a:endParaRPr lang="en-US" i="1">
              <a:latin typeface="Arial" charset="0"/>
            </a:endParaRPr>
          </a:p>
        </p:txBody>
      </p:sp>
      <p:sp>
        <p:nvSpPr>
          <p:cNvPr id="1085465" name="Line 25"/>
          <p:cNvSpPr>
            <a:spLocks noChangeShapeType="1"/>
          </p:cNvSpPr>
          <p:nvPr/>
        </p:nvSpPr>
        <p:spPr bwMode="auto">
          <a:xfrm>
            <a:off x="313271" y="2819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85466" name="AutoShape 26"/>
          <p:cNvCxnSpPr>
            <a:cxnSpLocks noChangeShapeType="1"/>
            <a:stCxn id="1085443" idx="3"/>
            <a:endCxn id="1085444" idx="1"/>
          </p:cNvCxnSpPr>
          <p:nvPr/>
        </p:nvCxnSpPr>
        <p:spPr bwMode="auto">
          <a:xfrm>
            <a:off x="2514600" y="2781300"/>
            <a:ext cx="914400" cy="1600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67" name="AutoShape 27"/>
          <p:cNvCxnSpPr>
            <a:cxnSpLocks noChangeShapeType="1"/>
            <a:stCxn id="1085444" idx="3"/>
            <a:endCxn id="1085447" idx="1"/>
          </p:cNvCxnSpPr>
          <p:nvPr/>
        </p:nvCxnSpPr>
        <p:spPr bwMode="auto">
          <a:xfrm flipV="1">
            <a:off x="4572000" y="3124200"/>
            <a:ext cx="2743200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68" name="AutoShape 28"/>
          <p:cNvCxnSpPr>
            <a:cxnSpLocks noChangeShapeType="1"/>
            <a:stCxn id="1085444" idx="3"/>
            <a:endCxn id="1085450" idx="1"/>
          </p:cNvCxnSpPr>
          <p:nvPr/>
        </p:nvCxnSpPr>
        <p:spPr bwMode="auto">
          <a:xfrm flipV="1">
            <a:off x="4572000" y="4343400"/>
            <a:ext cx="2743200" cy="38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69" name="AutoShape 29"/>
          <p:cNvCxnSpPr>
            <a:cxnSpLocks noChangeShapeType="1"/>
            <a:stCxn id="1085443" idx="3"/>
            <a:endCxn id="1085461" idx="1"/>
          </p:cNvCxnSpPr>
          <p:nvPr/>
        </p:nvCxnSpPr>
        <p:spPr bwMode="auto">
          <a:xfrm>
            <a:off x="2514600" y="2781300"/>
            <a:ext cx="3352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70" name="AutoShape 30"/>
          <p:cNvCxnSpPr>
            <a:cxnSpLocks noChangeShapeType="1"/>
          </p:cNvCxnSpPr>
          <p:nvPr/>
        </p:nvCxnSpPr>
        <p:spPr bwMode="auto">
          <a:xfrm>
            <a:off x="2514600" y="2747434"/>
            <a:ext cx="33528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71" name="AutoShape 31"/>
          <p:cNvCxnSpPr>
            <a:cxnSpLocks noChangeShapeType="1"/>
            <a:stCxn id="1085450" idx="1"/>
            <a:endCxn id="1085443" idx="3"/>
          </p:cNvCxnSpPr>
          <p:nvPr/>
        </p:nvCxnSpPr>
        <p:spPr bwMode="auto">
          <a:xfrm rot="10800000">
            <a:off x="2514600" y="2781300"/>
            <a:ext cx="4800600" cy="1562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  <p:cxnSp>
        <p:nvCxnSpPr>
          <p:cNvPr id="1085472" name="AutoShape 32"/>
          <p:cNvCxnSpPr>
            <a:cxnSpLocks noChangeShapeType="1"/>
            <a:stCxn id="1085447" idx="1"/>
            <a:endCxn id="1085443" idx="3"/>
          </p:cNvCxnSpPr>
          <p:nvPr/>
        </p:nvCxnSpPr>
        <p:spPr bwMode="auto">
          <a:xfrm rot="10800000">
            <a:off x="2514600" y="2781300"/>
            <a:ext cx="4800600" cy="342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8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8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8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8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8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8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8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8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8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8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8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8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8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8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7" grpId="0" animBg="1"/>
      <p:bldP spid="1085450" grpId="0" animBg="1"/>
      <p:bldP spid="1085456" grpId="0" animBg="1"/>
      <p:bldP spid="1085457" grpId="0" animBg="1"/>
      <p:bldP spid="1085459" grpId="0" animBg="1"/>
      <p:bldP spid="1085460" grpId="0" animBg="1"/>
      <p:bldP spid="1085461" grpId="0" animBg="1"/>
      <p:bldP spid="1085462" grpId="0" animBg="1"/>
      <p:bldP spid="1085463" grpId="0"/>
      <p:bldP spid="1085464" grpId="0"/>
      <p:bldP spid="10854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572000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958264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958264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958264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958264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12/6/10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263" y="5830795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830795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412261"/>
            <a:ext cx="49383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830795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170330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324402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4180" y="5416735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847728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01598" y="4118939"/>
            <a:ext cx="6214535" cy="2271277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33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Functions</a:t>
            </a:r>
            <a:endParaRPr lang="en-US" dirty="0" smtClean="0"/>
          </a:p>
          <a:p>
            <a:pPr lvl="1"/>
            <a:r>
              <a:rPr lang="en-US" dirty="0" smtClean="0"/>
              <a:t>Virtualization and VM control</a:t>
            </a:r>
          </a:p>
          <a:p>
            <a:pPr lvl="1"/>
            <a:r>
              <a:rPr lang="en-US" dirty="0" smtClean="0"/>
              <a:t>Pluggable </a:t>
            </a:r>
            <a:r>
              <a:rPr lang="en-US" dirty="0" smtClean="0"/>
              <a:t>VM image propagation and management</a:t>
            </a:r>
            <a:endParaRPr lang="en-US" dirty="0" smtClean="0"/>
          </a:p>
          <a:p>
            <a:pPr lvl="1"/>
            <a:r>
              <a:rPr lang="en-US" dirty="0" smtClean="0"/>
              <a:t>Networking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Basic Contextualization</a:t>
            </a:r>
          </a:p>
          <a:p>
            <a:r>
              <a:rPr lang="en-US" dirty="0" smtClean="0"/>
              <a:t>Interacts with Workspace Service and RM</a:t>
            </a:r>
            <a:r>
              <a:rPr lang="en-US" dirty="0" smtClean="0"/>
              <a:t> </a:t>
            </a:r>
            <a:r>
              <a:rPr lang="en-US" dirty="0" smtClean="0"/>
              <a:t>via a well-abstracted protocol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virtualization abstraction provided by </a:t>
            </a:r>
            <a:r>
              <a:rPr lang="en-US" dirty="0" err="1" smtClean="0"/>
              <a:t>libvirt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Implementations: </a:t>
            </a:r>
            <a:endParaRPr lang="en-US" dirty="0" smtClean="0"/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KVM</a:t>
            </a:r>
            <a:endParaRPr lang="en-US" dirty="0" smtClean="0"/>
          </a:p>
          <a:p>
            <a:r>
              <a:rPr lang="en-US" dirty="0" smtClean="0"/>
              <a:t>Most current deployments use </a:t>
            </a:r>
            <a:r>
              <a:rPr lang="en-US" dirty="0" err="1" smtClean="0"/>
              <a:t>Xen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Part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replicat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84" y="3172312"/>
            <a:ext cx="977526" cy="798460"/>
          </a:xfrm>
          <a:prstGeom prst="rect">
            <a:avLst/>
          </a:prstGeom>
        </p:spPr>
      </p:pic>
      <p:pic>
        <p:nvPicPr>
          <p:cNvPr id="7" name="Picture 6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07"/>
          <a:stretch>
            <a:fillRect/>
          </a:stretch>
        </p:blipFill>
        <p:spPr>
          <a:xfrm>
            <a:off x="414895" y="2108200"/>
            <a:ext cx="2646928" cy="1064111"/>
          </a:xfrm>
          <a:prstGeom prst="rect">
            <a:avLst/>
          </a:prstGeom>
        </p:spPr>
      </p:pic>
      <p:pic>
        <p:nvPicPr>
          <p:cNvPr id="8" name="Picture 7" descr="cb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84" y="4256701"/>
            <a:ext cx="1757541" cy="799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0419" y="1523424"/>
            <a:ext cx="54158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Nimbus Architecture Overview</a:t>
            </a:r>
            <a:endParaRPr lang="en-US" sz="3200" b="1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57" y="5285347"/>
            <a:ext cx="971553" cy="639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248" y="5340177"/>
            <a:ext cx="457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Hands-on: Nimbus Installation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61823" y="2372380"/>
            <a:ext cx="292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Workspace Service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8090" y="3362887"/>
            <a:ext cx="145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Cumulus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4757" y="4375232"/>
            <a:ext cx="2358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Context Broker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4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Image Propagation</a:t>
            </a:r>
            <a:endParaRPr lang="en-US" dirty="0" smtClean="0"/>
          </a:p>
          <a:p>
            <a:pPr lvl="1"/>
            <a:r>
              <a:rPr lang="en-US" dirty="0" err="1" smtClean="0"/>
              <a:t>scp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LANTorrent</a:t>
            </a:r>
            <a:endParaRPr lang="en-US" dirty="0" smtClean="0"/>
          </a:p>
          <a:p>
            <a:pPr lvl="1"/>
            <a:r>
              <a:rPr lang="en-US" dirty="0" smtClean="0"/>
              <a:t>Also available HTTP, HDFS</a:t>
            </a:r>
          </a:p>
          <a:p>
            <a:r>
              <a:rPr lang="en-US" dirty="0" smtClean="0"/>
              <a:t>Compression</a:t>
            </a:r>
          </a:p>
          <a:p>
            <a:r>
              <a:rPr lang="en-US" dirty="0" smtClean="0"/>
              <a:t>Partition management</a:t>
            </a:r>
          </a:p>
          <a:p>
            <a:pPr lvl="1"/>
            <a:r>
              <a:rPr lang="en-US" dirty="0" smtClean="0"/>
              <a:t>Creating blank </a:t>
            </a:r>
            <a:r>
              <a:rPr lang="en-US" dirty="0" smtClean="0"/>
              <a:t>partitions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000" y="1011246"/>
            <a:ext cx="4521200" cy="54636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make image deployment faster</a:t>
            </a:r>
          </a:p>
          <a:p>
            <a:r>
              <a:rPr lang="en-US" dirty="0" smtClean="0"/>
              <a:t>Moving images is the main component of VM deployment </a:t>
            </a:r>
          </a:p>
          <a:p>
            <a:r>
              <a:rPr lang="en-US" dirty="0" err="1" smtClean="0"/>
              <a:t>LANTorrent</a:t>
            </a:r>
            <a:r>
              <a:rPr lang="en-US" dirty="0" smtClean="0"/>
              <a:t>: the </a:t>
            </a:r>
            <a:r>
              <a:rPr lang="en-US" dirty="0" err="1" smtClean="0"/>
              <a:t>BitTorrent</a:t>
            </a:r>
            <a:r>
              <a:rPr lang="en-US" dirty="0" smtClean="0"/>
              <a:t> principle on a LAN</a:t>
            </a:r>
          </a:p>
          <a:p>
            <a:pPr lvl="1">
              <a:defRPr/>
            </a:pPr>
            <a:r>
              <a:rPr lang="en-US" dirty="0" smtClean="0"/>
              <a:t>Streaming</a:t>
            </a:r>
          </a:p>
          <a:p>
            <a:pPr lvl="1">
              <a:defRPr/>
            </a:pPr>
            <a:r>
              <a:rPr lang="en-US" dirty="0" smtClean="0"/>
              <a:t>Minimizes congestion at the switch</a:t>
            </a:r>
          </a:p>
          <a:p>
            <a:pPr>
              <a:defRPr/>
            </a:pPr>
            <a:r>
              <a:rPr lang="en-US" dirty="0" smtClean="0"/>
              <a:t>Detecting and eliminating duplicate transfers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Bottom line</a:t>
            </a:r>
            <a:r>
              <a:rPr lang="en-US" dirty="0" smtClean="0"/>
              <a:t>: a thousand </a:t>
            </a:r>
            <a:r>
              <a:rPr lang="en-US" dirty="0" err="1" smtClean="0"/>
              <a:t>VMs</a:t>
            </a:r>
            <a:r>
              <a:rPr lang="en-US" dirty="0" smtClean="0"/>
              <a:t> in 10 minutes</a:t>
            </a:r>
          </a:p>
          <a:p>
            <a:pPr>
              <a:defRPr/>
            </a:pPr>
            <a:r>
              <a:rPr lang="en-US" dirty="0" smtClean="0"/>
              <a:t>Nimbus release 2.6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264" y="927146"/>
            <a:ext cx="4690021" cy="351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5084" y="4436549"/>
            <a:ext cx="352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Preliminary data using the  Magellan resource </a:t>
            </a:r>
          </a:p>
          <a:p>
            <a:pPr algn="ctr"/>
            <a:r>
              <a:rPr lang="en-US" sz="1400" dirty="0" smtClean="0"/>
              <a:t>At Argonne National Laboratory</a:t>
            </a:r>
            <a:endParaRPr lang="en-US" sz="1400" dirty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4673602" y="5054634"/>
            <a:ext cx="4521200" cy="12445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Alternative approaches: </a:t>
            </a:r>
          </a:p>
          <a:p>
            <a:pPr lvl="1"/>
            <a:r>
              <a:rPr lang="en-US" i="1" dirty="0" err="1" smtClean="0"/>
              <a:t>Nicolae</a:t>
            </a:r>
            <a:r>
              <a:rPr lang="en-US" i="1" dirty="0" smtClean="0"/>
              <a:t> et al., </a:t>
            </a:r>
            <a:r>
              <a:rPr lang="en-US" i="1" dirty="0" err="1" smtClean="0"/>
              <a:t>BlobSeer</a:t>
            </a:r>
            <a:endParaRPr lang="en-US" i="1" dirty="0" smtClean="0"/>
          </a:p>
          <a:p>
            <a:pPr lvl="1"/>
            <a:r>
              <a:rPr lang="en-US" i="1" dirty="0" err="1" smtClean="0"/>
              <a:t>Riteau</a:t>
            </a:r>
            <a:r>
              <a:rPr lang="en-US" i="1" dirty="0" smtClean="0"/>
              <a:t> et </a:t>
            </a:r>
            <a:r>
              <a:rPr lang="en-US" i="1" smtClean="0"/>
              <a:t>al., QCOW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7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Network Solutions</a:t>
            </a:r>
          </a:p>
          <a:p>
            <a:pPr lvl="1"/>
            <a:r>
              <a:rPr lang="en-US" dirty="0" smtClean="0"/>
              <a:t>External: public or private </a:t>
            </a:r>
            <a:r>
              <a:rPr lang="en-US" dirty="0" err="1" smtClean="0"/>
              <a:t>IPs</a:t>
            </a:r>
            <a:r>
              <a:rPr lang="en-US" dirty="0" smtClean="0"/>
              <a:t> (via VPN)</a:t>
            </a:r>
          </a:p>
          <a:p>
            <a:pPr lvl="1"/>
            <a:r>
              <a:rPr lang="en-US" dirty="0" smtClean="0"/>
              <a:t>Internal: private network via a local cluster</a:t>
            </a:r>
          </a:p>
          <a:p>
            <a:pPr lvl="1"/>
            <a:r>
              <a:rPr lang="en-US" dirty="0" smtClean="0"/>
              <a:t>Mixed: multiple </a:t>
            </a:r>
            <a:r>
              <a:rPr lang="en-US" dirty="0" err="1" smtClean="0"/>
              <a:t>NICs</a:t>
            </a:r>
            <a:r>
              <a:rPr lang="en-US" dirty="0" smtClean="0"/>
              <a:t> to create </a:t>
            </a:r>
          </a:p>
          <a:p>
            <a:r>
              <a:rPr lang="en-US" dirty="0" smtClean="0"/>
              <a:t>Network mechanisms</a:t>
            </a:r>
          </a:p>
          <a:p>
            <a:pPr lvl="1"/>
            <a:r>
              <a:rPr lang="en-US" dirty="0" smtClean="0"/>
              <a:t>Configures trusted (non-</a:t>
            </a:r>
            <a:r>
              <a:rPr lang="en-US" dirty="0" err="1" smtClean="0"/>
              <a:t>spoofable</a:t>
            </a:r>
            <a:r>
              <a:rPr lang="en-US" dirty="0" smtClean="0"/>
              <a:t>) networking layer for the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Adapts to multiple site configurations</a:t>
            </a:r>
          </a:p>
          <a:p>
            <a:pPr lvl="2"/>
            <a:r>
              <a:rPr lang="en-US" dirty="0" smtClean="0"/>
              <a:t>E.g., centralized versus decentralized DHCP</a:t>
            </a:r>
          </a:p>
          <a:p>
            <a:pPr lvl="1"/>
            <a:r>
              <a:rPr lang="en-US" dirty="0" smtClean="0"/>
              <a:t>Creates private networks via a local cluster</a:t>
            </a:r>
          </a:p>
          <a:p>
            <a:pPr lvl="1"/>
            <a:r>
              <a:rPr lang="en-US" dirty="0" smtClean="0"/>
              <a:t>Manages multiple </a:t>
            </a:r>
            <a:r>
              <a:rPr lang="en-US" dirty="0" err="1" smtClean="0"/>
              <a:t>NICs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7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Image patching for basic </a:t>
            </a:r>
            <a:r>
              <a:rPr lang="en-US" dirty="0" smtClean="0"/>
              <a:t>contextualization</a:t>
            </a:r>
          </a:p>
          <a:p>
            <a:r>
              <a:rPr lang="en-US" dirty="0" smtClean="0"/>
              <a:t>Meta-data server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EC2 meta-data interfaces (internal) </a:t>
            </a:r>
            <a:endParaRPr lang="en-US" dirty="0" smtClean="0"/>
          </a:p>
          <a:p>
            <a:pPr lvl="1"/>
            <a:r>
              <a:rPr lang="en-US" dirty="0" smtClean="0"/>
              <a:t>IP address authorization</a:t>
            </a:r>
          </a:p>
          <a:p>
            <a:pPr lvl="1"/>
            <a:r>
              <a:rPr lang="en-US" dirty="0" smtClean="0"/>
              <a:t>Patching the server address as part of basic contextualization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Cumulus Storage </a:t>
            </a:r>
            <a:r>
              <a:rPr lang="en-US" dirty="0" smtClean="0"/>
              <a:t>C</a:t>
            </a:r>
            <a:r>
              <a:rPr lang="en-US" dirty="0" smtClean="0"/>
              <a:t>loud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044"/>
            <a:ext cx="8229600" cy="42211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S3 compatible</a:t>
            </a:r>
          </a:p>
          <a:p>
            <a:pPr lvl="1"/>
            <a:r>
              <a:rPr lang="en-US" dirty="0" smtClean="0"/>
              <a:t>Works with popular 3</a:t>
            </a:r>
            <a:r>
              <a:rPr lang="en-US" baseline="30000" dirty="0" smtClean="0"/>
              <a:t>rd</a:t>
            </a:r>
            <a:r>
              <a:rPr lang="en-US" dirty="0" smtClean="0"/>
              <a:t> party clients</a:t>
            </a:r>
          </a:p>
          <a:p>
            <a:r>
              <a:rPr lang="en-US" dirty="0" smtClean="0"/>
              <a:t>Quota management for scientific applications</a:t>
            </a:r>
          </a:p>
          <a:p>
            <a:r>
              <a:rPr lang="en-US" dirty="0" smtClean="0"/>
              <a:t>Easy to manage, easy to operate</a:t>
            </a:r>
          </a:p>
          <a:p>
            <a:pPr lvl="1"/>
            <a:r>
              <a:rPr lang="en-US" dirty="0" smtClean="0"/>
              <a:t>Install and run with a single command</a:t>
            </a:r>
          </a:p>
          <a:p>
            <a:pPr lvl="1"/>
            <a:r>
              <a:rPr lang="en-US" dirty="0" smtClean="0"/>
              <a:t>Easy-to-use </a:t>
            </a:r>
            <a:r>
              <a:rPr lang="en-US" dirty="0" smtClean="0"/>
              <a:t>set of user management tools</a:t>
            </a:r>
          </a:p>
          <a:p>
            <a:r>
              <a:rPr lang="en-US" dirty="0" smtClean="0"/>
              <a:t>Customizable back-end systems</a:t>
            </a:r>
          </a:p>
          <a:p>
            <a:pPr lvl="1"/>
            <a:r>
              <a:rPr lang="en-US" dirty="0" smtClean="0"/>
              <a:t>Default installation with POSIX</a:t>
            </a:r>
          </a:p>
          <a:p>
            <a:pPr lvl="2"/>
            <a:r>
              <a:rPr lang="en-US" dirty="0" smtClean="0"/>
              <a:t>Works with HDFS, GPFS,</a:t>
            </a:r>
            <a:r>
              <a:rPr lang="en-US" dirty="0" smtClean="0"/>
              <a:t> or </a:t>
            </a:r>
            <a:r>
              <a:rPr lang="en-US" dirty="0" smtClean="0"/>
              <a:t>any other storage system that has a VFS kernel or FUSE </a:t>
            </a:r>
            <a:r>
              <a:rPr lang="en-US" dirty="0" smtClean="0"/>
              <a:t>module</a:t>
            </a:r>
          </a:p>
          <a:p>
            <a:pPr lvl="1"/>
            <a:r>
              <a:rPr lang="en-US" dirty="0" err="1" smtClean="0"/>
              <a:t>BlobSeer</a:t>
            </a:r>
            <a:r>
              <a:rPr lang="en-US" dirty="0" smtClean="0"/>
              <a:t> (currently not included in the release)</a:t>
            </a:r>
            <a:endParaRPr lang="en-US" dirty="0" smtClean="0"/>
          </a:p>
          <a:p>
            <a:r>
              <a:rPr lang="en-US" dirty="0" smtClean="0"/>
              <a:t>Can be configured as a multi-node replicated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999" y="5266263"/>
            <a:ext cx="826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C2268"/>
                </a:solidFill>
              </a:rPr>
              <a:t>With cumulus small providers can still be S3 protocol compliant </a:t>
            </a:r>
          </a:p>
          <a:p>
            <a:r>
              <a:rPr lang="en-US" sz="2400" i="1" dirty="0" smtClean="0">
                <a:solidFill>
                  <a:srgbClr val="0C2268"/>
                </a:solidFill>
              </a:rPr>
              <a:t>while making an independent choice on cost/reliability.</a:t>
            </a:r>
            <a:endParaRPr lang="en-US" sz="2400" i="1" dirty="0">
              <a:solidFill>
                <a:srgbClr val="0C22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Cumulus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Architecture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9860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Supports Amazon's S3 REST protocol</a:t>
            </a:r>
          </a:p>
          <a:p>
            <a:pPr lvl="1"/>
            <a:r>
              <a:rPr lang="en-US" dirty="0" smtClean="0"/>
              <a:t>All common commands implemented</a:t>
            </a:r>
          </a:p>
          <a:p>
            <a:pPr lvl="1"/>
            <a:r>
              <a:rPr lang="en-US" dirty="0" smtClean="0"/>
              <a:t>Can leverage S3’s redirect feature</a:t>
            </a:r>
          </a:p>
          <a:p>
            <a:r>
              <a:rPr lang="en-US" dirty="0" smtClean="0"/>
              <a:t>Compatible with well known 3rd party clients: </a:t>
            </a:r>
            <a:r>
              <a:rPr lang="en-US" dirty="0" err="1" smtClean="0"/>
              <a:t>boto</a:t>
            </a:r>
            <a:r>
              <a:rPr lang="en-US" dirty="0" smtClean="0"/>
              <a:t>, JetS3t</a:t>
            </a:r>
            <a:r>
              <a:rPr lang="en-US" dirty="0" smtClean="0"/>
              <a:t>, s3cmd, etc.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12/6/10</a:t>
            </a:fld>
            <a:endParaRPr lang="en-US" dirty="0"/>
          </a:p>
        </p:txBody>
      </p:sp>
      <p:sp>
        <p:nvSpPr>
          <p:cNvPr id="7" name="Freeform 1"/>
          <p:cNvSpPr>
            <a:spLocks/>
          </p:cNvSpPr>
          <p:nvPr/>
        </p:nvSpPr>
        <p:spPr bwMode="auto">
          <a:xfrm>
            <a:off x="4802536" y="1502465"/>
            <a:ext cx="3257731" cy="2341404"/>
          </a:xfrm>
          <a:custGeom>
            <a:avLst/>
            <a:gdLst>
              <a:gd name="T0" fmla="*/ 4686300 w 21600"/>
              <a:gd name="T1" fmla="*/ 0 h 21600"/>
              <a:gd name="T2" fmla="*/ 9372600 w 21600"/>
              <a:gd name="T3" fmla="*/ 2743200 h 21600"/>
              <a:gd name="T4" fmla="*/ 4686300 w 21600"/>
              <a:gd name="T5" fmla="*/ 5486399 h 21600"/>
              <a:gd name="T6" fmla="*/ 0 w 21600"/>
              <a:gd name="T7" fmla="*/ 27432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000 w 21600"/>
              <a:gd name="T13" fmla="*/ 3320 h 21600"/>
              <a:gd name="T14" fmla="*/ 17110 w 21600"/>
              <a:gd name="T15" fmla="*/ 173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198A8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flipH="1">
            <a:off x="5494797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5999378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flipH="1">
            <a:off x="6531742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H="1">
            <a:off x="7060170" y="2427760"/>
            <a:ext cx="401623" cy="803246"/>
          </a:xfrm>
          <a:custGeom>
            <a:avLst/>
            <a:gdLst>
              <a:gd name="T0" fmla="*/ 548460 w 88"/>
              <a:gd name="T1" fmla="*/ 0 h 21600"/>
              <a:gd name="T2" fmla="*/ 1096920 w 88"/>
              <a:gd name="T3" fmla="*/ 1096920 h 21600"/>
              <a:gd name="T4" fmla="*/ 548460 w 88"/>
              <a:gd name="T5" fmla="*/ 2193840 h 21600"/>
              <a:gd name="T6" fmla="*/ 0 w 88"/>
              <a:gd name="T7" fmla="*/ 1096920 h 21600"/>
              <a:gd name="T8" fmla="*/ 548460 w 88"/>
              <a:gd name="T9" fmla="*/ 426275 h 21600"/>
              <a:gd name="T10" fmla="*/ 548460 w 88"/>
              <a:gd name="T11" fmla="*/ 0 h 21600"/>
              <a:gd name="T12" fmla="*/ 0 w 88"/>
              <a:gd name="T13" fmla="*/ 1096920 h 21600"/>
              <a:gd name="T14" fmla="*/ 548460 w 88"/>
              <a:gd name="T15" fmla="*/ 2193840 h 21600"/>
              <a:gd name="T16" fmla="*/ 1096920 w 88"/>
              <a:gd name="T17" fmla="*/ 1096920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88"/>
              <a:gd name="T28" fmla="*/ 4197 h 21600"/>
              <a:gd name="T29" fmla="*/ 88 w 88"/>
              <a:gd name="T30" fmla="*/ 19501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lnTo>
                  <a:pt x="0" y="19502"/>
                </a:lnTo>
                <a:cubicBezTo>
                  <a:pt x="0" y="20646"/>
                  <a:pt x="20" y="21600"/>
                  <a:pt x="44" y="21600"/>
                </a:cubicBezTo>
                <a:cubicBezTo>
                  <a:pt x="68" y="21600"/>
                  <a:pt x="88" y="20646"/>
                  <a:pt x="88" y="19502"/>
                </a:cubicBezTo>
                <a:lnTo>
                  <a:pt x="88" y="2099"/>
                </a:lnTo>
                <a:cubicBezTo>
                  <a:pt x="88" y="954"/>
                  <a:pt x="68" y="0"/>
                  <a:pt x="44" y="0"/>
                </a:cubicBezTo>
                <a:close/>
              </a:path>
              <a:path w="88" h="21600">
                <a:moveTo>
                  <a:pt x="44" y="0"/>
                </a:moveTo>
                <a:cubicBezTo>
                  <a:pt x="20" y="0"/>
                  <a:pt x="0" y="954"/>
                  <a:pt x="0" y="2099"/>
                </a:cubicBezTo>
                <a:cubicBezTo>
                  <a:pt x="0" y="3243"/>
                  <a:pt x="20" y="4197"/>
                  <a:pt x="44" y="4197"/>
                </a:cubicBezTo>
                <a:cubicBezTo>
                  <a:pt x="68" y="4197"/>
                  <a:pt x="88" y="3243"/>
                  <a:pt x="88" y="2099"/>
                </a:cubicBezTo>
                <a:cubicBezTo>
                  <a:pt x="88" y="954"/>
                  <a:pt x="68" y="0"/>
                  <a:pt x="44" y="0"/>
                </a:cubicBez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 noChangeArrowheads="1"/>
          </p:cNvSpPr>
          <p:nvPr/>
        </p:nvSpPr>
        <p:spPr bwMode="auto">
          <a:xfrm>
            <a:off x="5792438" y="3417270"/>
            <a:ext cx="911225" cy="1914914"/>
          </a:xfrm>
          <a:custGeom>
            <a:avLst/>
            <a:gdLst>
              <a:gd name="T0" fmla="*/ 1096920 w 640"/>
              <a:gd name="T1" fmla="*/ 0 h 861"/>
              <a:gd name="T2" fmla="*/ 2193840 w 640"/>
              <a:gd name="T3" fmla="*/ 2194740 h 861"/>
              <a:gd name="T4" fmla="*/ 1096920 w 640"/>
              <a:gd name="T5" fmla="*/ 4389480 h 861"/>
              <a:gd name="T6" fmla="*/ 0 w 640"/>
              <a:gd name="T7" fmla="*/ 2194740 h 86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57 w 640"/>
              <a:gd name="T13" fmla="*/ 295 h 861"/>
              <a:gd name="T14" fmla="*/ 414 w 640"/>
              <a:gd name="T15" fmla="*/ 566 h 8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close/>
              </a:path>
            </a:pathLst>
          </a:custGeom>
          <a:solidFill>
            <a:srgbClr val="B3B3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000090"/>
                </a:solidFill>
                <a:ea typeface="DejaVu Sans" charset="0"/>
                <a:cs typeface="DejaVu Sans" charset="0"/>
              </a:rPr>
              <a:t>S3 REST</a:t>
            </a: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5678676" y="1752597"/>
            <a:ext cx="2083022" cy="737189"/>
          </a:xfrm>
          <a:custGeom>
            <a:avLst/>
            <a:gdLst>
              <a:gd name="T0" fmla="*/ 3291840 w 21600"/>
              <a:gd name="T1" fmla="*/ 0 h 21600"/>
              <a:gd name="T2" fmla="*/ 6583679 w 21600"/>
              <a:gd name="T3" fmla="*/ 875520 h 21600"/>
              <a:gd name="T4" fmla="*/ 3291840 w 21600"/>
              <a:gd name="T5" fmla="*/ 1751039 h 21600"/>
              <a:gd name="T6" fmla="*/ 0 w 21600"/>
              <a:gd name="T7" fmla="*/ 8755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FFD320"/>
                </a:solidFill>
                <a:ea typeface="DejaVu Sans" charset="0"/>
                <a:cs typeface="DejaVu Sans" charset="0"/>
              </a:rPr>
              <a:t>Cumulus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7"/>
            <a:ext cx="8229600" cy="56038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Access key (login id) / secret key (password)</a:t>
            </a:r>
            <a:endParaRPr lang="en-US" dirty="0" smtClean="0"/>
          </a:p>
          <a:p>
            <a:pPr lvl="2"/>
            <a:r>
              <a:rPr lang="en-US" dirty="0" smtClean="0"/>
              <a:t>Example </a:t>
            </a:r>
            <a:r>
              <a:rPr lang="en-US" dirty="0" smtClean="0"/>
              <a:t>id: 5xecKocxGi2DoCppttrnU </a:t>
            </a:r>
          </a:p>
          <a:p>
            <a:pPr lvl="2"/>
            <a:r>
              <a:rPr lang="en-US" dirty="0" smtClean="0"/>
              <a:t>Example pw : XXm4jIim2rw16QiiqyvB8rHt409pFUBxHm3oMXGDz6  </a:t>
            </a:r>
          </a:p>
          <a:p>
            <a:pPr lvl="1"/>
            <a:r>
              <a:rPr lang="en-US" dirty="0" smtClean="0"/>
              <a:t>The secret </a:t>
            </a:r>
            <a:r>
              <a:rPr lang="en-US" dirty="0" smtClean="0"/>
              <a:t>is used to sign requests </a:t>
            </a:r>
          </a:p>
          <a:p>
            <a:r>
              <a:rPr lang="en-US" dirty="0" smtClean="0"/>
              <a:t>Authorization</a:t>
            </a:r>
            <a:endParaRPr lang="en-US" dirty="0" smtClean="0"/>
          </a:p>
          <a:p>
            <a:pPr lvl="1"/>
            <a:r>
              <a:rPr lang="en-US" dirty="0" smtClean="0"/>
              <a:t>Users may set ACL access permissions on their objects</a:t>
            </a:r>
            <a:endParaRPr lang="en-US" dirty="0" smtClean="0"/>
          </a:p>
          <a:p>
            <a:pPr lvl="2"/>
            <a:r>
              <a:rPr lang="en-US" dirty="0" smtClean="0"/>
              <a:t>Add, remove users</a:t>
            </a:r>
          </a:p>
          <a:p>
            <a:pPr lvl="2"/>
            <a:r>
              <a:rPr lang="en-US" dirty="0" smtClean="0"/>
              <a:t>Objects and Buckets</a:t>
            </a:r>
          </a:p>
          <a:p>
            <a:pPr lvl="2"/>
            <a:r>
              <a:rPr lang="en-US" dirty="0" smtClean="0"/>
              <a:t>Read, write, ACL</a:t>
            </a:r>
            <a:endParaRPr lang="en-US" dirty="0" smtClean="0"/>
          </a:p>
          <a:p>
            <a:pPr lvl="1"/>
            <a:r>
              <a:rPr lang="en-US" dirty="0" smtClean="0"/>
              <a:t>Administrator </a:t>
            </a:r>
            <a:r>
              <a:rPr lang="en-US" dirty="0" smtClean="0"/>
              <a:t>sets a quota for specific user</a:t>
            </a:r>
          </a:p>
          <a:p>
            <a:pPr lvl="2"/>
            <a:r>
              <a:rPr lang="en-US" dirty="0" smtClean="0"/>
              <a:t>Before a file is uploaded Cumulus checks the user quota.</a:t>
            </a:r>
          </a:p>
          <a:p>
            <a:pPr lvl="2"/>
            <a:r>
              <a:rPr lang="en-US" dirty="0" smtClean="0"/>
              <a:t>If the quota will be exceeded the S3 error 'Account Problem' is sent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645769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Cumulus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Architecture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28265" y="2645770"/>
            <a:ext cx="2929468" cy="1435226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Nimbus </a:t>
            </a:r>
            <a:r>
              <a:rPr lang="en-US" dirty="0" err="1" smtClean="0"/>
              <a:t>IaaS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Workspace Service and Cumulus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Service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User </a:t>
            </a:r>
            <a:r>
              <a:rPr lang="en-US" dirty="0" smtClean="0"/>
              <a:t>management tools</a:t>
            </a:r>
          </a:p>
          <a:p>
            <a:pPr lvl="1"/>
            <a:r>
              <a:rPr lang="en-US" dirty="0" smtClean="0"/>
              <a:t>Easy to use tools that: create, remove, edit, and list users</a:t>
            </a:r>
          </a:p>
          <a:p>
            <a:pPr lvl="1"/>
            <a:r>
              <a:rPr lang="en-US" dirty="0" smtClean="0"/>
              <a:t>CLI options that make scripting </a:t>
            </a:r>
            <a:r>
              <a:rPr lang="en-US" dirty="0" smtClean="0"/>
              <a:t>easy</a:t>
            </a:r>
          </a:p>
          <a:p>
            <a:r>
              <a:rPr lang="en-US" dirty="0" smtClean="0"/>
              <a:t>Logging and accounting</a:t>
            </a:r>
          </a:p>
          <a:p>
            <a:r>
              <a:rPr lang="en-US" dirty="0" smtClean="0"/>
              <a:t>Configuration management</a:t>
            </a:r>
          </a:p>
          <a:p>
            <a:r>
              <a:rPr lang="en-US" dirty="0" smtClean="0"/>
              <a:t>Service persistence </a:t>
            </a:r>
          </a:p>
          <a:p>
            <a:pPr lvl="1"/>
            <a:r>
              <a:rPr lang="en-US" dirty="0" smtClean="0"/>
              <a:t>State represented in a database stored on site</a:t>
            </a:r>
          </a:p>
          <a:p>
            <a:pPr lvl="2"/>
            <a:r>
              <a:rPr lang="en-US" dirty="0" smtClean="0"/>
              <a:t>Object meta data</a:t>
            </a:r>
          </a:p>
          <a:p>
            <a:pPr lvl="2"/>
            <a:r>
              <a:rPr lang="en-US" dirty="0" smtClean="0"/>
              <a:t>User authentication and access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645769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170330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572000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501717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94041" y="5881594"/>
            <a:ext cx="102244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BlobSeer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37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C2268"/>
                </a:solidFill>
                <a:latin typeface="Calibri"/>
                <a:ea typeface="+mj-ea"/>
                <a:cs typeface="Calibri"/>
              </a:rPr>
              <a:t>Cumulus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Architecture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28265" y="4170330"/>
            <a:ext cx="2929468" cy="218602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</a:t>
            </a:r>
            <a:r>
              <a:rPr lang="en-US" dirty="0" err="1" smtClean="0"/>
              <a:t>Backends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9700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Cumulus Storage API is extensible to support many back-ends</a:t>
            </a:r>
          </a:p>
          <a:p>
            <a:r>
              <a:rPr lang="en-US" dirty="0" smtClean="0"/>
              <a:t>POSIX API included with Cumulus </a:t>
            </a:r>
          </a:p>
          <a:p>
            <a:pPr lvl="1"/>
            <a:r>
              <a:rPr lang="en-US" dirty="0" smtClean="0"/>
              <a:t>This support for many </a:t>
            </a:r>
            <a:r>
              <a:rPr lang="en-US" dirty="0" err="1" smtClean="0"/>
              <a:t>filesystems</a:t>
            </a:r>
            <a:r>
              <a:rPr lang="en-US" dirty="0" smtClean="0"/>
              <a:t> (HDFS, GPFS,</a:t>
            </a:r>
            <a:r>
              <a:rPr lang="en-US" dirty="0" smtClean="0"/>
              <a:t> Sector</a:t>
            </a:r>
            <a:r>
              <a:rPr lang="en-US" dirty="0" smtClean="0"/>
              <a:t>, etc) via kernel VFS or FUSE</a:t>
            </a:r>
          </a:p>
          <a:p>
            <a:r>
              <a:rPr lang="en-US" dirty="0" smtClean="0"/>
              <a:t>Can be configured as a set of replicated hosts</a:t>
            </a:r>
          </a:p>
          <a:p>
            <a:r>
              <a:rPr lang="en-US" dirty="0" smtClean="0"/>
              <a:t>Support for</a:t>
            </a:r>
            <a:r>
              <a:rPr lang="en-US" dirty="0" smtClean="0"/>
              <a:t> </a:t>
            </a:r>
            <a:r>
              <a:rPr lang="en-US" dirty="0" err="1" smtClean="0"/>
              <a:t>BlobSeer</a:t>
            </a:r>
            <a:r>
              <a:rPr lang="en-US" dirty="0" smtClean="0"/>
              <a:t> </a:t>
            </a:r>
            <a:r>
              <a:rPr lang="en-US" dirty="0" smtClean="0"/>
              <a:t>being contributed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>
            <a:off x="6446663" y="1596545"/>
            <a:ext cx="938054" cy="735460"/>
          </a:xfrm>
          <a:custGeom>
            <a:avLst/>
            <a:gdLst>
              <a:gd name="T0" fmla="*/ 1143000 w 883"/>
              <a:gd name="T1" fmla="*/ 0 h 890"/>
              <a:gd name="T2" fmla="*/ 2286000 w 883"/>
              <a:gd name="T3" fmla="*/ 896040 h 890"/>
              <a:gd name="T4" fmla="*/ 1143000 w 883"/>
              <a:gd name="T5" fmla="*/ 1792080 h 890"/>
              <a:gd name="T6" fmla="*/ 0 w 883"/>
              <a:gd name="T7" fmla="*/ 896040 h 89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9"/>
          <p:cNvSpPr>
            <a:spLocks noChangeArrowheads="1"/>
          </p:cNvSpPr>
          <p:nvPr/>
        </p:nvSpPr>
        <p:spPr bwMode="auto">
          <a:xfrm>
            <a:off x="5884163" y="1278473"/>
            <a:ext cx="1764426" cy="787400"/>
          </a:xfrm>
          <a:custGeom>
            <a:avLst/>
            <a:gdLst>
              <a:gd name="T0" fmla="*/ 2762280 w 21600"/>
              <a:gd name="T1" fmla="*/ 0 h 21600"/>
              <a:gd name="T2" fmla="*/ 5524560 w 21600"/>
              <a:gd name="T3" fmla="*/ 1546380 h 21600"/>
              <a:gd name="T4" fmla="*/ 2762280 w 21600"/>
              <a:gd name="T5" fmla="*/ 3092759 h 21600"/>
              <a:gd name="T6" fmla="*/ 0 w 21600"/>
              <a:gd name="T7" fmla="*/ 15463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Cumulus</a:t>
            </a:r>
          </a:p>
        </p:txBody>
      </p:sp>
      <p:sp>
        <p:nvSpPr>
          <p:cNvPr id="29" name="Freeform 23"/>
          <p:cNvSpPr>
            <a:spLocks noChangeArrowheads="1"/>
          </p:cNvSpPr>
          <p:nvPr/>
        </p:nvSpPr>
        <p:spPr bwMode="auto">
          <a:xfrm>
            <a:off x="5634038" y="2767991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HDFS</a:t>
            </a:r>
          </a:p>
        </p:txBody>
      </p:sp>
      <p:sp>
        <p:nvSpPr>
          <p:cNvPr id="30" name="Freeform 24"/>
          <p:cNvSpPr>
            <a:spLocks noChangeArrowheads="1"/>
          </p:cNvSpPr>
          <p:nvPr/>
        </p:nvSpPr>
        <p:spPr bwMode="auto">
          <a:xfrm>
            <a:off x="4925604" y="2099739"/>
            <a:ext cx="986259" cy="770637"/>
          </a:xfrm>
          <a:custGeom>
            <a:avLst/>
            <a:gdLst>
              <a:gd name="T0" fmla="*/ 1201680 w 883"/>
              <a:gd name="T1" fmla="*/ 0 h 890"/>
              <a:gd name="T2" fmla="*/ 2403360 w 883"/>
              <a:gd name="T3" fmla="*/ 939060 h 890"/>
              <a:gd name="T4" fmla="*/ 120168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Cassandra</a:t>
            </a:r>
          </a:p>
        </p:txBody>
      </p:sp>
      <p:sp>
        <p:nvSpPr>
          <p:cNvPr id="31" name="Freeform 25"/>
          <p:cNvSpPr>
            <a:spLocks noChangeArrowheads="1"/>
          </p:cNvSpPr>
          <p:nvPr/>
        </p:nvSpPr>
        <p:spPr bwMode="auto">
          <a:xfrm>
            <a:off x="6463596" y="2145742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POSIX</a:t>
            </a:r>
          </a:p>
        </p:txBody>
      </p:sp>
      <p:sp>
        <p:nvSpPr>
          <p:cNvPr id="32" name="Freeform 26"/>
          <p:cNvSpPr>
            <a:spLocks noChangeArrowheads="1"/>
          </p:cNvSpPr>
          <p:nvPr/>
        </p:nvSpPr>
        <p:spPr bwMode="auto">
          <a:xfrm>
            <a:off x="7189008" y="2767991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BlobSeer</a:t>
            </a:r>
            <a:endParaRPr lang="en-US" sz="1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3" name="Freeform 28"/>
          <p:cNvSpPr>
            <a:spLocks noChangeArrowheads="1"/>
          </p:cNvSpPr>
          <p:nvPr/>
        </p:nvSpPr>
        <p:spPr bwMode="auto">
          <a:xfrm>
            <a:off x="7767638" y="2099739"/>
            <a:ext cx="919162" cy="770637"/>
          </a:xfrm>
          <a:custGeom>
            <a:avLst/>
            <a:gdLst>
              <a:gd name="T0" fmla="*/ 1119960 w 883"/>
              <a:gd name="T1" fmla="*/ 0 h 890"/>
              <a:gd name="T2" fmla="*/ 2239920 w 883"/>
              <a:gd name="T3" fmla="*/ 939060 h 890"/>
              <a:gd name="T4" fmla="*/ 1119960 w 883"/>
              <a:gd name="T5" fmla="*/ 1878119 h 890"/>
              <a:gd name="T6" fmla="*/ 0 w 883"/>
              <a:gd name="T7" fmla="*/ 939060 h 89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83"/>
              <a:gd name="T13" fmla="*/ 0 h 890"/>
              <a:gd name="T14" fmla="*/ 883 w 883"/>
              <a:gd name="T15" fmla="*/ 890 h 8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3" h="890">
                <a:moveTo>
                  <a:pt x="224" y="0"/>
                </a:moveTo>
                <a:lnTo>
                  <a:pt x="247" y="0"/>
                </a:lnTo>
                <a:lnTo>
                  <a:pt x="259" y="0"/>
                </a:lnTo>
                <a:lnTo>
                  <a:pt x="265" y="0"/>
                </a:lnTo>
                <a:lnTo>
                  <a:pt x="271" y="0"/>
                </a:lnTo>
                <a:lnTo>
                  <a:pt x="277" y="0"/>
                </a:lnTo>
                <a:lnTo>
                  <a:pt x="283" y="0"/>
                </a:lnTo>
                <a:lnTo>
                  <a:pt x="288" y="6"/>
                </a:lnTo>
                <a:lnTo>
                  <a:pt x="294" y="6"/>
                </a:lnTo>
                <a:lnTo>
                  <a:pt x="300" y="12"/>
                </a:lnTo>
                <a:lnTo>
                  <a:pt x="300" y="23"/>
                </a:lnTo>
                <a:lnTo>
                  <a:pt x="294" y="29"/>
                </a:lnTo>
                <a:lnTo>
                  <a:pt x="294" y="35"/>
                </a:lnTo>
                <a:lnTo>
                  <a:pt x="288" y="47"/>
                </a:lnTo>
                <a:lnTo>
                  <a:pt x="288" y="53"/>
                </a:lnTo>
                <a:lnTo>
                  <a:pt x="283" y="58"/>
                </a:lnTo>
                <a:lnTo>
                  <a:pt x="277" y="58"/>
                </a:lnTo>
                <a:lnTo>
                  <a:pt x="271" y="70"/>
                </a:lnTo>
                <a:lnTo>
                  <a:pt x="265" y="76"/>
                </a:lnTo>
                <a:lnTo>
                  <a:pt x="247" y="82"/>
                </a:lnTo>
                <a:lnTo>
                  <a:pt x="235" y="88"/>
                </a:lnTo>
                <a:lnTo>
                  <a:pt x="224" y="88"/>
                </a:lnTo>
                <a:lnTo>
                  <a:pt x="206" y="99"/>
                </a:lnTo>
                <a:lnTo>
                  <a:pt x="188" y="117"/>
                </a:lnTo>
                <a:lnTo>
                  <a:pt x="177" y="146"/>
                </a:lnTo>
                <a:lnTo>
                  <a:pt x="188" y="175"/>
                </a:lnTo>
                <a:lnTo>
                  <a:pt x="206" y="199"/>
                </a:lnTo>
                <a:lnTo>
                  <a:pt x="241" y="211"/>
                </a:lnTo>
                <a:lnTo>
                  <a:pt x="283" y="216"/>
                </a:lnTo>
                <a:lnTo>
                  <a:pt x="324" y="222"/>
                </a:lnTo>
                <a:lnTo>
                  <a:pt x="377" y="216"/>
                </a:lnTo>
                <a:lnTo>
                  <a:pt x="418" y="211"/>
                </a:lnTo>
                <a:lnTo>
                  <a:pt x="453" y="199"/>
                </a:lnTo>
                <a:lnTo>
                  <a:pt x="471" y="175"/>
                </a:lnTo>
                <a:lnTo>
                  <a:pt x="483" y="146"/>
                </a:lnTo>
                <a:lnTo>
                  <a:pt x="471" y="117"/>
                </a:lnTo>
                <a:lnTo>
                  <a:pt x="453" y="99"/>
                </a:lnTo>
                <a:lnTo>
                  <a:pt x="436" y="88"/>
                </a:lnTo>
                <a:lnTo>
                  <a:pt x="424" y="88"/>
                </a:lnTo>
                <a:lnTo>
                  <a:pt x="406" y="82"/>
                </a:lnTo>
                <a:lnTo>
                  <a:pt x="394" y="76"/>
                </a:lnTo>
                <a:lnTo>
                  <a:pt x="389" y="70"/>
                </a:lnTo>
                <a:lnTo>
                  <a:pt x="383" y="58"/>
                </a:lnTo>
                <a:lnTo>
                  <a:pt x="377" y="58"/>
                </a:lnTo>
                <a:lnTo>
                  <a:pt x="371" y="53"/>
                </a:lnTo>
                <a:lnTo>
                  <a:pt x="365" y="47"/>
                </a:lnTo>
                <a:lnTo>
                  <a:pt x="365" y="35"/>
                </a:lnTo>
                <a:lnTo>
                  <a:pt x="359" y="29"/>
                </a:lnTo>
                <a:lnTo>
                  <a:pt x="359" y="23"/>
                </a:lnTo>
                <a:lnTo>
                  <a:pt x="359" y="12"/>
                </a:lnTo>
                <a:lnTo>
                  <a:pt x="365" y="6"/>
                </a:lnTo>
                <a:lnTo>
                  <a:pt x="371" y="6"/>
                </a:lnTo>
                <a:lnTo>
                  <a:pt x="371" y="0"/>
                </a:lnTo>
                <a:lnTo>
                  <a:pt x="377" y="0"/>
                </a:lnTo>
                <a:lnTo>
                  <a:pt x="383" y="0"/>
                </a:lnTo>
                <a:lnTo>
                  <a:pt x="394" y="0"/>
                </a:lnTo>
                <a:lnTo>
                  <a:pt x="418" y="0"/>
                </a:lnTo>
                <a:lnTo>
                  <a:pt x="430" y="0"/>
                </a:lnTo>
                <a:lnTo>
                  <a:pt x="436" y="0"/>
                </a:lnTo>
                <a:lnTo>
                  <a:pt x="518" y="0"/>
                </a:lnTo>
                <a:lnTo>
                  <a:pt x="571" y="0"/>
                </a:lnTo>
                <a:lnTo>
                  <a:pt x="601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6"/>
                </a:lnTo>
                <a:lnTo>
                  <a:pt x="648" y="12"/>
                </a:lnTo>
                <a:lnTo>
                  <a:pt x="653" y="23"/>
                </a:lnTo>
                <a:lnTo>
                  <a:pt x="659" y="35"/>
                </a:lnTo>
                <a:lnTo>
                  <a:pt x="659" y="117"/>
                </a:lnTo>
                <a:lnTo>
                  <a:pt x="665" y="170"/>
                </a:lnTo>
                <a:lnTo>
                  <a:pt x="665" y="205"/>
                </a:lnTo>
                <a:lnTo>
                  <a:pt x="665" y="216"/>
                </a:lnTo>
                <a:lnTo>
                  <a:pt x="665" y="228"/>
                </a:lnTo>
                <a:lnTo>
                  <a:pt x="665" y="252"/>
                </a:lnTo>
                <a:lnTo>
                  <a:pt x="665" y="269"/>
                </a:lnTo>
                <a:lnTo>
                  <a:pt x="665" y="275"/>
                </a:lnTo>
                <a:lnTo>
                  <a:pt x="665" y="281"/>
                </a:lnTo>
                <a:lnTo>
                  <a:pt x="659" y="287"/>
                </a:lnTo>
                <a:lnTo>
                  <a:pt x="665" y="293"/>
                </a:lnTo>
                <a:lnTo>
                  <a:pt x="665" y="298"/>
                </a:lnTo>
                <a:lnTo>
                  <a:pt x="671" y="298"/>
                </a:lnTo>
                <a:lnTo>
                  <a:pt x="677" y="304"/>
                </a:lnTo>
                <a:lnTo>
                  <a:pt x="683" y="304"/>
                </a:lnTo>
                <a:lnTo>
                  <a:pt x="689" y="304"/>
                </a:lnTo>
                <a:lnTo>
                  <a:pt x="695" y="298"/>
                </a:lnTo>
                <a:lnTo>
                  <a:pt x="701" y="298"/>
                </a:lnTo>
                <a:lnTo>
                  <a:pt x="712" y="293"/>
                </a:lnTo>
                <a:lnTo>
                  <a:pt x="712" y="287"/>
                </a:lnTo>
                <a:lnTo>
                  <a:pt x="718" y="281"/>
                </a:lnTo>
                <a:lnTo>
                  <a:pt x="730" y="275"/>
                </a:lnTo>
                <a:lnTo>
                  <a:pt x="736" y="269"/>
                </a:lnTo>
                <a:lnTo>
                  <a:pt x="742" y="257"/>
                </a:lnTo>
                <a:lnTo>
                  <a:pt x="742" y="240"/>
                </a:lnTo>
                <a:lnTo>
                  <a:pt x="748" y="228"/>
                </a:lnTo>
                <a:lnTo>
                  <a:pt x="759" y="211"/>
                </a:lnTo>
                <a:lnTo>
                  <a:pt x="777" y="193"/>
                </a:lnTo>
                <a:lnTo>
                  <a:pt x="807" y="181"/>
                </a:lnTo>
                <a:lnTo>
                  <a:pt x="836" y="193"/>
                </a:lnTo>
                <a:lnTo>
                  <a:pt x="860" y="211"/>
                </a:lnTo>
                <a:lnTo>
                  <a:pt x="871" y="246"/>
                </a:lnTo>
                <a:lnTo>
                  <a:pt x="883" y="287"/>
                </a:lnTo>
                <a:lnTo>
                  <a:pt x="883" y="339"/>
                </a:lnTo>
                <a:lnTo>
                  <a:pt x="883" y="380"/>
                </a:lnTo>
                <a:lnTo>
                  <a:pt x="871" y="427"/>
                </a:lnTo>
                <a:lnTo>
                  <a:pt x="860" y="457"/>
                </a:lnTo>
                <a:lnTo>
                  <a:pt x="836" y="480"/>
                </a:lnTo>
                <a:lnTo>
                  <a:pt x="807" y="492"/>
                </a:lnTo>
                <a:lnTo>
                  <a:pt x="777" y="480"/>
                </a:lnTo>
                <a:lnTo>
                  <a:pt x="759" y="457"/>
                </a:lnTo>
                <a:lnTo>
                  <a:pt x="748" y="439"/>
                </a:lnTo>
                <a:lnTo>
                  <a:pt x="742" y="427"/>
                </a:lnTo>
                <a:lnTo>
                  <a:pt x="742" y="416"/>
                </a:lnTo>
                <a:lnTo>
                  <a:pt x="736" y="404"/>
                </a:lnTo>
                <a:lnTo>
                  <a:pt x="730" y="392"/>
                </a:lnTo>
                <a:lnTo>
                  <a:pt x="718" y="386"/>
                </a:lnTo>
                <a:lnTo>
                  <a:pt x="712" y="380"/>
                </a:lnTo>
                <a:lnTo>
                  <a:pt x="712" y="375"/>
                </a:lnTo>
                <a:lnTo>
                  <a:pt x="701" y="369"/>
                </a:lnTo>
                <a:lnTo>
                  <a:pt x="695" y="369"/>
                </a:lnTo>
                <a:lnTo>
                  <a:pt x="689" y="369"/>
                </a:lnTo>
                <a:lnTo>
                  <a:pt x="683" y="363"/>
                </a:lnTo>
                <a:lnTo>
                  <a:pt x="677" y="363"/>
                </a:lnTo>
                <a:lnTo>
                  <a:pt x="671" y="369"/>
                </a:lnTo>
                <a:lnTo>
                  <a:pt x="665" y="369"/>
                </a:lnTo>
                <a:lnTo>
                  <a:pt x="665" y="375"/>
                </a:lnTo>
                <a:lnTo>
                  <a:pt x="659" y="380"/>
                </a:lnTo>
                <a:lnTo>
                  <a:pt x="659" y="386"/>
                </a:lnTo>
                <a:lnTo>
                  <a:pt x="665" y="392"/>
                </a:lnTo>
                <a:lnTo>
                  <a:pt x="665" y="398"/>
                </a:lnTo>
                <a:lnTo>
                  <a:pt x="665" y="421"/>
                </a:lnTo>
                <a:lnTo>
                  <a:pt x="665" y="433"/>
                </a:lnTo>
                <a:lnTo>
                  <a:pt x="665" y="439"/>
                </a:lnTo>
                <a:lnTo>
                  <a:pt x="659" y="521"/>
                </a:lnTo>
                <a:lnTo>
                  <a:pt x="659" y="579"/>
                </a:lnTo>
                <a:lnTo>
                  <a:pt x="659" y="615"/>
                </a:lnTo>
                <a:lnTo>
                  <a:pt x="659" y="626"/>
                </a:lnTo>
                <a:lnTo>
                  <a:pt x="659" y="638"/>
                </a:lnTo>
                <a:lnTo>
                  <a:pt x="653" y="650"/>
                </a:lnTo>
                <a:lnTo>
                  <a:pt x="648" y="656"/>
                </a:lnTo>
                <a:lnTo>
                  <a:pt x="642" y="667"/>
                </a:lnTo>
                <a:lnTo>
                  <a:pt x="630" y="667"/>
                </a:lnTo>
                <a:lnTo>
                  <a:pt x="548" y="667"/>
                </a:lnTo>
                <a:lnTo>
                  <a:pt x="495" y="667"/>
                </a:lnTo>
                <a:lnTo>
                  <a:pt x="459" y="667"/>
                </a:lnTo>
                <a:lnTo>
                  <a:pt x="442" y="667"/>
                </a:lnTo>
                <a:lnTo>
                  <a:pt x="436" y="667"/>
                </a:lnTo>
                <a:lnTo>
                  <a:pt x="412" y="667"/>
                </a:lnTo>
                <a:lnTo>
                  <a:pt x="400" y="667"/>
                </a:lnTo>
                <a:lnTo>
                  <a:pt x="394" y="667"/>
                </a:lnTo>
                <a:lnTo>
                  <a:pt x="383" y="667"/>
                </a:lnTo>
                <a:lnTo>
                  <a:pt x="377" y="667"/>
                </a:lnTo>
                <a:lnTo>
                  <a:pt x="371" y="667"/>
                </a:lnTo>
                <a:lnTo>
                  <a:pt x="371" y="673"/>
                </a:lnTo>
                <a:lnTo>
                  <a:pt x="365" y="673"/>
                </a:lnTo>
                <a:lnTo>
                  <a:pt x="359" y="679"/>
                </a:lnTo>
                <a:lnTo>
                  <a:pt x="359" y="691"/>
                </a:lnTo>
                <a:lnTo>
                  <a:pt x="359" y="697"/>
                </a:lnTo>
                <a:lnTo>
                  <a:pt x="365" y="702"/>
                </a:lnTo>
                <a:lnTo>
                  <a:pt x="365" y="708"/>
                </a:lnTo>
                <a:lnTo>
                  <a:pt x="371" y="714"/>
                </a:lnTo>
                <a:lnTo>
                  <a:pt x="377" y="720"/>
                </a:lnTo>
                <a:lnTo>
                  <a:pt x="383" y="726"/>
                </a:lnTo>
                <a:lnTo>
                  <a:pt x="389" y="738"/>
                </a:lnTo>
                <a:lnTo>
                  <a:pt x="394" y="743"/>
                </a:lnTo>
                <a:lnTo>
                  <a:pt x="406" y="749"/>
                </a:lnTo>
                <a:lnTo>
                  <a:pt x="424" y="755"/>
                </a:lnTo>
                <a:lnTo>
                  <a:pt x="436" y="755"/>
                </a:lnTo>
                <a:lnTo>
                  <a:pt x="453" y="767"/>
                </a:lnTo>
                <a:lnTo>
                  <a:pt x="471" y="784"/>
                </a:lnTo>
                <a:lnTo>
                  <a:pt x="483" y="814"/>
                </a:lnTo>
                <a:lnTo>
                  <a:pt x="471" y="843"/>
                </a:lnTo>
                <a:lnTo>
                  <a:pt x="453" y="860"/>
                </a:lnTo>
                <a:lnTo>
                  <a:pt x="418" y="878"/>
                </a:lnTo>
                <a:lnTo>
                  <a:pt x="377" y="884"/>
                </a:lnTo>
                <a:lnTo>
                  <a:pt x="324" y="890"/>
                </a:lnTo>
                <a:lnTo>
                  <a:pt x="283" y="884"/>
                </a:lnTo>
                <a:lnTo>
                  <a:pt x="241" y="878"/>
                </a:lnTo>
                <a:lnTo>
                  <a:pt x="206" y="860"/>
                </a:lnTo>
                <a:lnTo>
                  <a:pt x="188" y="843"/>
                </a:lnTo>
                <a:lnTo>
                  <a:pt x="177" y="814"/>
                </a:lnTo>
                <a:lnTo>
                  <a:pt x="188" y="784"/>
                </a:lnTo>
                <a:lnTo>
                  <a:pt x="206" y="767"/>
                </a:lnTo>
                <a:lnTo>
                  <a:pt x="224" y="755"/>
                </a:lnTo>
                <a:lnTo>
                  <a:pt x="235" y="755"/>
                </a:lnTo>
                <a:lnTo>
                  <a:pt x="247" y="749"/>
                </a:lnTo>
                <a:lnTo>
                  <a:pt x="265" y="743"/>
                </a:lnTo>
                <a:lnTo>
                  <a:pt x="271" y="738"/>
                </a:lnTo>
                <a:lnTo>
                  <a:pt x="277" y="726"/>
                </a:lnTo>
                <a:lnTo>
                  <a:pt x="283" y="720"/>
                </a:lnTo>
                <a:lnTo>
                  <a:pt x="288" y="714"/>
                </a:lnTo>
                <a:lnTo>
                  <a:pt x="288" y="708"/>
                </a:lnTo>
                <a:lnTo>
                  <a:pt x="294" y="702"/>
                </a:lnTo>
                <a:lnTo>
                  <a:pt x="294" y="697"/>
                </a:lnTo>
                <a:lnTo>
                  <a:pt x="300" y="691"/>
                </a:lnTo>
                <a:lnTo>
                  <a:pt x="300" y="679"/>
                </a:lnTo>
                <a:lnTo>
                  <a:pt x="294" y="673"/>
                </a:lnTo>
                <a:lnTo>
                  <a:pt x="288" y="673"/>
                </a:lnTo>
                <a:lnTo>
                  <a:pt x="288" y="667"/>
                </a:lnTo>
                <a:lnTo>
                  <a:pt x="283" y="667"/>
                </a:lnTo>
                <a:lnTo>
                  <a:pt x="277" y="667"/>
                </a:lnTo>
                <a:lnTo>
                  <a:pt x="271" y="667"/>
                </a:lnTo>
                <a:lnTo>
                  <a:pt x="265" y="667"/>
                </a:lnTo>
                <a:lnTo>
                  <a:pt x="241" y="667"/>
                </a:lnTo>
                <a:lnTo>
                  <a:pt x="230" y="667"/>
                </a:lnTo>
                <a:lnTo>
                  <a:pt x="224" y="667"/>
                </a:lnTo>
                <a:lnTo>
                  <a:pt x="141" y="667"/>
                </a:lnTo>
                <a:lnTo>
                  <a:pt x="88" y="667"/>
                </a:lnTo>
                <a:lnTo>
                  <a:pt x="53" y="667"/>
                </a:lnTo>
                <a:lnTo>
                  <a:pt x="35" y="667"/>
                </a:lnTo>
                <a:lnTo>
                  <a:pt x="29" y="667"/>
                </a:lnTo>
                <a:lnTo>
                  <a:pt x="18" y="667"/>
                </a:lnTo>
                <a:lnTo>
                  <a:pt x="6" y="656"/>
                </a:lnTo>
                <a:lnTo>
                  <a:pt x="0" y="650"/>
                </a:lnTo>
                <a:lnTo>
                  <a:pt x="0" y="638"/>
                </a:lnTo>
                <a:lnTo>
                  <a:pt x="0" y="556"/>
                </a:lnTo>
                <a:lnTo>
                  <a:pt x="0" y="497"/>
                </a:lnTo>
                <a:lnTo>
                  <a:pt x="0" y="462"/>
                </a:lnTo>
                <a:lnTo>
                  <a:pt x="0" y="445"/>
                </a:lnTo>
                <a:lnTo>
                  <a:pt x="0" y="439"/>
                </a:lnTo>
                <a:lnTo>
                  <a:pt x="0" y="416"/>
                </a:lnTo>
                <a:lnTo>
                  <a:pt x="0" y="404"/>
                </a:lnTo>
                <a:lnTo>
                  <a:pt x="0" y="398"/>
                </a:lnTo>
                <a:lnTo>
                  <a:pt x="0" y="392"/>
                </a:lnTo>
                <a:lnTo>
                  <a:pt x="0" y="386"/>
                </a:lnTo>
                <a:lnTo>
                  <a:pt x="0" y="380"/>
                </a:lnTo>
                <a:lnTo>
                  <a:pt x="0" y="375"/>
                </a:lnTo>
                <a:lnTo>
                  <a:pt x="6" y="375"/>
                </a:lnTo>
                <a:lnTo>
                  <a:pt x="6" y="369"/>
                </a:lnTo>
                <a:lnTo>
                  <a:pt x="12" y="363"/>
                </a:lnTo>
                <a:lnTo>
                  <a:pt x="18" y="363"/>
                </a:lnTo>
                <a:lnTo>
                  <a:pt x="29" y="369"/>
                </a:lnTo>
                <a:lnTo>
                  <a:pt x="35" y="369"/>
                </a:lnTo>
                <a:lnTo>
                  <a:pt x="41" y="369"/>
                </a:lnTo>
                <a:lnTo>
                  <a:pt x="47" y="375"/>
                </a:lnTo>
                <a:lnTo>
                  <a:pt x="53" y="380"/>
                </a:lnTo>
                <a:lnTo>
                  <a:pt x="59" y="386"/>
                </a:lnTo>
                <a:lnTo>
                  <a:pt x="71" y="392"/>
                </a:lnTo>
                <a:lnTo>
                  <a:pt x="76" y="404"/>
                </a:lnTo>
                <a:lnTo>
                  <a:pt x="76" y="416"/>
                </a:lnTo>
                <a:lnTo>
                  <a:pt x="88" y="427"/>
                </a:lnTo>
                <a:lnTo>
                  <a:pt x="88" y="439"/>
                </a:lnTo>
                <a:lnTo>
                  <a:pt x="100" y="457"/>
                </a:lnTo>
                <a:lnTo>
                  <a:pt x="118" y="480"/>
                </a:lnTo>
                <a:lnTo>
                  <a:pt x="147" y="492"/>
                </a:lnTo>
                <a:lnTo>
                  <a:pt x="177" y="480"/>
                </a:lnTo>
                <a:lnTo>
                  <a:pt x="194" y="457"/>
                </a:lnTo>
                <a:lnTo>
                  <a:pt x="212" y="427"/>
                </a:lnTo>
                <a:lnTo>
                  <a:pt x="218" y="380"/>
                </a:lnTo>
                <a:lnTo>
                  <a:pt x="224" y="339"/>
                </a:lnTo>
                <a:lnTo>
                  <a:pt x="218" y="287"/>
                </a:lnTo>
                <a:lnTo>
                  <a:pt x="212" y="246"/>
                </a:lnTo>
                <a:lnTo>
                  <a:pt x="194" y="211"/>
                </a:lnTo>
                <a:lnTo>
                  <a:pt x="177" y="193"/>
                </a:lnTo>
                <a:lnTo>
                  <a:pt x="147" y="181"/>
                </a:lnTo>
                <a:lnTo>
                  <a:pt x="118" y="193"/>
                </a:lnTo>
                <a:lnTo>
                  <a:pt x="100" y="211"/>
                </a:lnTo>
                <a:lnTo>
                  <a:pt x="88" y="228"/>
                </a:lnTo>
                <a:lnTo>
                  <a:pt x="88" y="240"/>
                </a:lnTo>
                <a:lnTo>
                  <a:pt x="76" y="257"/>
                </a:lnTo>
                <a:lnTo>
                  <a:pt x="76" y="269"/>
                </a:lnTo>
                <a:lnTo>
                  <a:pt x="71" y="275"/>
                </a:lnTo>
                <a:lnTo>
                  <a:pt x="59" y="281"/>
                </a:lnTo>
                <a:lnTo>
                  <a:pt x="53" y="287"/>
                </a:lnTo>
                <a:lnTo>
                  <a:pt x="47" y="293"/>
                </a:lnTo>
                <a:lnTo>
                  <a:pt x="41" y="298"/>
                </a:lnTo>
                <a:lnTo>
                  <a:pt x="35" y="298"/>
                </a:lnTo>
                <a:lnTo>
                  <a:pt x="29" y="304"/>
                </a:lnTo>
                <a:lnTo>
                  <a:pt x="18" y="304"/>
                </a:lnTo>
                <a:lnTo>
                  <a:pt x="12" y="304"/>
                </a:lnTo>
                <a:lnTo>
                  <a:pt x="6" y="298"/>
                </a:lnTo>
                <a:lnTo>
                  <a:pt x="0" y="293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146"/>
                </a:lnTo>
                <a:lnTo>
                  <a:pt x="0" y="94"/>
                </a:lnTo>
                <a:lnTo>
                  <a:pt x="0" y="58"/>
                </a:lnTo>
                <a:lnTo>
                  <a:pt x="0" y="41"/>
                </a:lnTo>
                <a:lnTo>
                  <a:pt x="0" y="35"/>
                </a:lnTo>
                <a:lnTo>
                  <a:pt x="0" y="23"/>
                </a:lnTo>
                <a:lnTo>
                  <a:pt x="6" y="12"/>
                </a:lnTo>
                <a:lnTo>
                  <a:pt x="18" y="6"/>
                </a:lnTo>
                <a:lnTo>
                  <a:pt x="29" y="0"/>
                </a:lnTo>
                <a:lnTo>
                  <a:pt x="224" y="0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Sector</a:t>
            </a:r>
          </a:p>
        </p:txBody>
      </p:sp>
      <p:pic>
        <p:nvPicPr>
          <p:cNvPr id="34" name="Picture 33" descr="replicat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59" y="3708537"/>
            <a:ext cx="3146388" cy="257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6205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Transfer Reliability</a:t>
            </a:r>
          </a:p>
          <a:p>
            <a:pPr lvl="1"/>
            <a:r>
              <a:rPr lang="en-US" dirty="0" smtClean="0"/>
              <a:t>md5sum checksums (part of the s3 protocol)</a:t>
            </a:r>
          </a:p>
          <a:p>
            <a:pPr lvl="1"/>
            <a:r>
              <a:rPr lang="en-US" dirty="0" smtClean="0"/>
              <a:t>Client side retry logic (supported by most s3 clients)</a:t>
            </a:r>
          </a:p>
          <a:p>
            <a:r>
              <a:rPr lang="en-US" dirty="0" smtClean="0"/>
              <a:t>Performance</a:t>
            </a:r>
            <a:endParaRPr lang="en-US" dirty="0" smtClean="0"/>
          </a:p>
          <a:p>
            <a:pPr lvl="1"/>
            <a:r>
              <a:rPr lang="en-US" dirty="0" smtClean="0"/>
              <a:t>On par with other popular, and fast data transfer protocols</a:t>
            </a:r>
          </a:p>
          <a:p>
            <a:pPr lvl="1"/>
            <a:r>
              <a:rPr lang="en-US" dirty="0" smtClean="0"/>
              <a:t>Approaches bottleneck speeds (disk) as file size </a:t>
            </a:r>
            <a:r>
              <a:rPr lang="en-US" dirty="0" smtClean="0"/>
              <a:t>increases</a:t>
            </a:r>
          </a:p>
          <a:p>
            <a:r>
              <a:rPr lang="en-US" dirty="0" smtClean="0"/>
              <a:t>For more see our SC10 poster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upload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746" y="1346205"/>
            <a:ext cx="3673021" cy="2265161"/>
          </a:xfrm>
          <a:prstGeom prst="rect">
            <a:avLst/>
          </a:prstGeom>
        </p:spPr>
      </p:pic>
      <p:pic>
        <p:nvPicPr>
          <p:cNvPr id="8" name="Picture 7" descr="downloa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26" y="3741265"/>
            <a:ext cx="3651441" cy="223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Context Broker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Can work with every appliance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Appliance schema, can be implemented in terms of many configuration systems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Can work with every cloud provider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Simple and minimal conditions on generic context delivery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Can work across multiple cloud providers, in a distributed environment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Turnkey Virtual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rot="10800000" flipH="1">
            <a:off x="5135563" y="2286000"/>
            <a:ext cx="1874837" cy="1176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895600" y="2590800"/>
            <a:ext cx="1281113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>
            <a:off x="4556125" y="1562100"/>
            <a:ext cx="26988" cy="19018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402263" y="2819400"/>
            <a:ext cx="1074737" cy="6556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784725" y="1574800"/>
            <a:ext cx="26988" cy="19018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rot="10800000">
            <a:off x="2590800" y="2667000"/>
            <a:ext cx="1255713" cy="7699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3746500" y="1447800"/>
            <a:ext cx="1854200" cy="135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" dist="38099" dir="227996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1054100" y="1422400"/>
            <a:ext cx="1854200" cy="135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" dist="38099" dir="227996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6388100" y="1422400"/>
            <a:ext cx="1854200" cy="135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38100" dist="38099" dir="227996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435100" y="1803400"/>
            <a:ext cx="6489700" cy="78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MPI</a:t>
            </a: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4686300" y="1524000"/>
            <a:ext cx="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420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14351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19558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1308100" y="16891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1308100" y="19939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1308100" y="2336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22" name="Rectangle 20"/>
          <p:cNvSpPr>
            <a:spLocks/>
          </p:cNvSpPr>
          <p:nvPr/>
        </p:nvSpPr>
        <p:spPr bwMode="auto">
          <a:xfrm>
            <a:off x="2082800" y="16891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23" name="Rectangle 21"/>
          <p:cNvSpPr>
            <a:spLocks/>
          </p:cNvSpPr>
          <p:nvPr/>
        </p:nvSpPr>
        <p:spPr bwMode="auto">
          <a:xfrm>
            <a:off x="2082800" y="19939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2082800" y="2336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3200400" y="3581400"/>
            <a:ext cx="29337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Context Broker</a:t>
            </a:r>
            <a:endParaRPr lang="en-US" sz="400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4"/>
          <p:cNvSpPr>
            <a:spLocks/>
          </p:cNvSpPr>
          <p:nvPr/>
        </p:nvSpPr>
        <p:spPr bwMode="auto">
          <a:xfrm>
            <a:off x="41275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27" name="Rectangle 25"/>
          <p:cNvSpPr>
            <a:spLocks/>
          </p:cNvSpPr>
          <p:nvPr/>
        </p:nvSpPr>
        <p:spPr bwMode="auto">
          <a:xfrm>
            <a:off x="46482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4000500" y="16891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4000500" y="19939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4000500" y="2336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4775200" y="1701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32" name="Rectangle 30"/>
          <p:cNvSpPr>
            <a:spLocks/>
          </p:cNvSpPr>
          <p:nvPr/>
        </p:nvSpPr>
        <p:spPr bwMode="auto">
          <a:xfrm>
            <a:off x="4775200" y="20066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4775200" y="23495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34" name="Rectangle 32"/>
          <p:cNvSpPr>
            <a:spLocks/>
          </p:cNvSpPr>
          <p:nvPr/>
        </p:nvSpPr>
        <p:spPr bwMode="auto">
          <a:xfrm>
            <a:off x="67818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35" name="Rectangle 33"/>
          <p:cNvSpPr>
            <a:spLocks/>
          </p:cNvSpPr>
          <p:nvPr/>
        </p:nvSpPr>
        <p:spPr bwMode="auto">
          <a:xfrm>
            <a:off x="7302500" y="12700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36" name="Rectangle 34"/>
          <p:cNvSpPr>
            <a:spLocks/>
          </p:cNvSpPr>
          <p:nvPr/>
        </p:nvSpPr>
        <p:spPr bwMode="auto">
          <a:xfrm>
            <a:off x="6680200" y="1701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IP1</a:t>
            </a:r>
          </a:p>
        </p:txBody>
      </p:sp>
      <p:sp>
        <p:nvSpPr>
          <p:cNvPr id="37" name="Rectangle 35"/>
          <p:cNvSpPr>
            <a:spLocks/>
          </p:cNvSpPr>
          <p:nvPr/>
        </p:nvSpPr>
        <p:spPr bwMode="auto">
          <a:xfrm>
            <a:off x="6680200" y="20066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IP2</a:t>
            </a:r>
          </a:p>
        </p:txBody>
      </p:sp>
      <p:sp>
        <p:nvSpPr>
          <p:cNvPr id="38" name="Rectangle 36"/>
          <p:cNvSpPr>
            <a:spLocks/>
          </p:cNvSpPr>
          <p:nvPr/>
        </p:nvSpPr>
        <p:spPr bwMode="auto">
          <a:xfrm>
            <a:off x="6680200" y="23495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IP3</a:t>
            </a:r>
          </a:p>
        </p:txBody>
      </p:sp>
      <p:sp>
        <p:nvSpPr>
          <p:cNvPr id="39" name="Rectangle 37"/>
          <p:cNvSpPr>
            <a:spLocks/>
          </p:cNvSpPr>
          <p:nvPr/>
        </p:nvSpPr>
        <p:spPr bwMode="auto">
          <a:xfrm>
            <a:off x="7454900" y="17018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HK1</a:t>
            </a:r>
          </a:p>
        </p:txBody>
      </p:sp>
      <p:sp>
        <p:nvSpPr>
          <p:cNvPr id="40" name="Rectangle 38"/>
          <p:cNvSpPr>
            <a:spLocks/>
          </p:cNvSpPr>
          <p:nvPr/>
        </p:nvSpPr>
        <p:spPr bwMode="auto">
          <a:xfrm>
            <a:off x="7454900" y="20066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HK2</a:t>
            </a:r>
          </a:p>
        </p:txBody>
      </p:sp>
      <p:sp>
        <p:nvSpPr>
          <p:cNvPr id="41" name="Rectangle 39"/>
          <p:cNvSpPr>
            <a:spLocks/>
          </p:cNvSpPr>
          <p:nvPr/>
        </p:nvSpPr>
        <p:spPr bwMode="auto">
          <a:xfrm>
            <a:off x="7454900" y="2349500"/>
            <a:ext cx="5080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HK3</a:t>
            </a:r>
          </a:p>
        </p:txBody>
      </p:sp>
      <p:sp>
        <p:nvSpPr>
          <p:cNvPr id="42" name="Rectangle 14"/>
          <p:cNvSpPr txBox="1">
            <a:spLocks noChangeArrowheads="1"/>
          </p:cNvSpPr>
          <p:nvPr/>
        </p:nvSpPr>
        <p:spPr>
          <a:xfrm>
            <a:off x="457200" y="4555068"/>
            <a:ext cx="8229600" cy="1503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Turnkey, tightly-coupled cluster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trust/security context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Shared configuration/context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6026150" y="1676400"/>
            <a:ext cx="2889250" cy="2768600"/>
          </a:xfrm>
          <a:prstGeom prst="roundRect">
            <a:avLst>
              <a:gd name="adj" fmla="val 6046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483350" y="2362200"/>
            <a:ext cx="2055813" cy="89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6635750" y="3429000"/>
            <a:ext cx="18288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387350" y="5702300"/>
            <a:ext cx="8153400" cy="711200"/>
          </a:xfrm>
          <a:prstGeom prst="roundRect">
            <a:avLst>
              <a:gd name="adj" fmla="val 24588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3282950" y="5867400"/>
            <a:ext cx="233045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>
                <a:latin typeface="Gill Sans" charset="0"/>
                <a:ea typeface="Gill Sans" charset="0"/>
                <a:cs typeface="Gill Sans" charset="0"/>
                <a:sym typeface="Gill Sans" charset="0"/>
              </a:rPr>
              <a:t>Resource Provider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463550" y="5232400"/>
            <a:ext cx="7924800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VMM/datacenter/IaaS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615950" y="1676400"/>
            <a:ext cx="2146300" cy="1101725"/>
          </a:xfrm>
          <a:prstGeom prst="roundRect">
            <a:avLst>
              <a:gd name="adj" fmla="val 9375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eaLnBrk="1" hangingPunct="1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882650" y="3873500"/>
            <a:ext cx="1246188" cy="547688"/>
          </a:xfrm>
          <a:prstGeom prst="roundRect">
            <a:avLst>
              <a:gd name="adj" fmla="val 31912"/>
            </a:avLst>
          </a:prstGeom>
          <a:solidFill>
            <a:srgbClr val="CCCCCC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Client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403350" y="2817813"/>
            <a:ext cx="1588" cy="1062037"/>
          </a:xfrm>
          <a:prstGeom prst="line">
            <a:avLst/>
          </a:prstGeom>
          <a:noFill/>
          <a:ln w="38100">
            <a:solidFill>
              <a:srgbClr val="468E4A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10800000">
            <a:off x="1695450" y="2817813"/>
            <a:ext cx="1588" cy="104775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1820863" y="2979738"/>
            <a:ext cx="1450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address of Ctx Broker</a:t>
            </a:r>
          </a:p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id</a:t>
            </a:r>
          </a:p>
          <a:p>
            <a:pPr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secret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496888" y="3041650"/>
            <a:ext cx="73342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create</a:t>
            </a:r>
          </a:p>
          <a:p>
            <a:pPr algn="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857250" y="2397125"/>
            <a:ext cx="1479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Object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10800000">
            <a:off x="1554163" y="4470400"/>
            <a:ext cx="1587" cy="7715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473950" y="4495800"/>
            <a:ext cx="0" cy="7572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6940550" y="1905000"/>
            <a:ext cx="903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latin typeface="Gill Sans" charset="0"/>
                <a:ea typeface="Gill Sans" charset="0"/>
                <a:cs typeface="Gill Sans" charset="0"/>
                <a:sym typeface="Gill Sans" charset="0"/>
              </a:rPr>
              <a:t>Appliance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189288" y="2084388"/>
            <a:ext cx="2286000" cy="1587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rot="10800000">
            <a:off x="3206750" y="2362200"/>
            <a:ext cx="2268538" cy="1588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4103688" y="1779588"/>
            <a:ext cx="5461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provides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4103688" y="2465388"/>
            <a:ext cx="53022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400" i="1">
                <a:latin typeface="Gill Sans" charset="0"/>
                <a:ea typeface="Gill Sans" charset="0"/>
                <a:cs typeface="Gill Sans" charset="0"/>
                <a:sym typeface="Gill Sans" charset="0"/>
              </a:rPr>
              <a:t>requires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6635750" y="3429000"/>
            <a:ext cx="18288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i="1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address of Ctx Broker</a:t>
            </a:r>
          </a:p>
          <a:p>
            <a:pPr algn="ctr" eaLnBrk="1" hangingPunct="1"/>
            <a:r>
              <a:rPr lang="en-US" sz="1400" i="1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id</a:t>
            </a:r>
          </a:p>
          <a:p>
            <a:pPr algn="ctr" eaLnBrk="1" hangingPunct="1"/>
            <a:r>
              <a:rPr lang="en-US" sz="1400" i="1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secret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781050" y="1787525"/>
            <a:ext cx="1663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Context Broker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utoUpdateAnimBg="0"/>
      <p:bldP spid="16" grpId="0" autoUpdateAnimBg="0"/>
      <p:bldP spid="17" grpId="0" autoUpdateAnimBg="0"/>
      <p:bldP spid="18" grpId="0" animBg="1"/>
      <p:bldP spid="19" grpId="0" animBg="1"/>
      <p:bldP spid="21" grpId="0" animBg="1"/>
      <p:bldP spid="22" grpId="0" animBg="1"/>
      <p:bldP spid="23" grpId="0" autoUpdateAnimBg="0"/>
      <p:bldP spid="24" grpId="0" autoUpdateAnimBg="0"/>
      <p:bldP spid="2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Broker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4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Release history:</a:t>
            </a:r>
          </a:p>
          <a:p>
            <a:pPr lvl="1"/>
            <a:r>
              <a:rPr lang="en-US" dirty="0" smtClean="0"/>
              <a:t>In alpha since 08/07 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nitially released as a service in 2008</a:t>
            </a:r>
          </a:p>
          <a:p>
            <a:pPr lvl="1"/>
            <a:r>
              <a:rPr lang="en-US" dirty="0" smtClean="0"/>
              <a:t>Source code released in Nimbus 2.3 02/10</a:t>
            </a:r>
          </a:p>
          <a:p>
            <a:pPr lvl="1"/>
            <a:r>
              <a:rPr lang="en-US" dirty="0" smtClean="0"/>
              <a:t>Many updates since then</a:t>
            </a:r>
          </a:p>
          <a:p>
            <a:r>
              <a:rPr lang="en-US" dirty="0" smtClean="0"/>
              <a:t>Both SOAP and REST interfaces</a:t>
            </a:r>
          </a:p>
          <a:p>
            <a:r>
              <a:rPr lang="en-US" dirty="0" smtClean="0"/>
              <a:t>Integrates with Chef</a:t>
            </a:r>
          </a:p>
          <a:p>
            <a:r>
              <a:rPr lang="en-US" dirty="0" smtClean="0"/>
              <a:t>Used for contextualizing hundreds of images for production runs</a:t>
            </a:r>
          </a:p>
          <a:p>
            <a:r>
              <a:rPr lang="en-US" dirty="0" err="1" smtClean="0"/>
              <a:t>Contextualizable</a:t>
            </a:r>
            <a:r>
              <a:rPr lang="en-US" dirty="0" smtClean="0"/>
              <a:t> images on </a:t>
            </a:r>
            <a:r>
              <a:rPr lang="en-US" dirty="0" smtClean="0"/>
              <a:t>S</a:t>
            </a:r>
            <a:r>
              <a:rPr lang="en-US" dirty="0" smtClean="0"/>
              <a:t>cience Clouds marketplace</a:t>
            </a:r>
          </a:p>
          <a:p>
            <a:r>
              <a:rPr lang="en-US" dirty="0" smtClean="0"/>
              <a:t>Used and extended by OOI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5418650"/>
            <a:ext cx="793030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Paper: </a:t>
            </a:r>
            <a:r>
              <a:rPr lang="en-US" i="1" dirty="0" err="1"/>
              <a:t>Keahey&amp;Freeman</a:t>
            </a:r>
            <a:r>
              <a:rPr lang="en-US" i="1" dirty="0"/>
              <a:t>,</a:t>
            </a:r>
            <a:r>
              <a:rPr lang="en-US" i="1" dirty="0" smtClean="0"/>
              <a:t> “Contextualization</a:t>
            </a:r>
            <a:r>
              <a:rPr lang="en-US" i="1" dirty="0"/>
              <a:t>: Providing</a:t>
            </a:r>
            <a:r>
              <a:rPr lang="en-US" i="1" dirty="0" smtClean="0"/>
              <a:t> One</a:t>
            </a:r>
            <a:r>
              <a:rPr lang="en-US" i="1" dirty="0"/>
              <a:t>-Click Virtual </a:t>
            </a:r>
            <a:r>
              <a:rPr lang="en-US" i="1" dirty="0" smtClean="0"/>
              <a:t>Clusters”, </a:t>
            </a:r>
          </a:p>
          <a:p>
            <a:r>
              <a:rPr lang="en-US" i="1" dirty="0" err="1" smtClean="0"/>
              <a:t>eScience</a:t>
            </a:r>
            <a:r>
              <a:rPr lang="en-US" i="1" dirty="0" smtClean="0"/>
              <a:t> </a:t>
            </a:r>
            <a:r>
              <a:rPr lang="en-US" i="1" dirty="0"/>
              <a:t>2008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380071"/>
            <a:ext cx="86529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just an </a:t>
            </a:r>
            <a:r>
              <a:rPr lang="en-US" dirty="0" err="1" smtClean="0"/>
              <a:t>IaaS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services: Workspace Service and Cumulus</a:t>
            </a:r>
          </a:p>
          <a:p>
            <a:pPr lvl="1"/>
            <a:r>
              <a:rPr lang="en-US" dirty="0" smtClean="0"/>
              <a:t>“Sky Computing” tools: making </a:t>
            </a:r>
            <a:r>
              <a:rPr lang="en-US" dirty="0" err="1" smtClean="0"/>
              <a:t>IaaS</a:t>
            </a:r>
            <a:r>
              <a:rPr lang="en-US" dirty="0" smtClean="0"/>
              <a:t> easy to use</a:t>
            </a:r>
          </a:p>
          <a:p>
            <a:pPr lvl="2"/>
            <a:r>
              <a:rPr lang="en-US" dirty="0" smtClean="0"/>
              <a:t>Independent of Nimbus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en-US" dirty="0" smtClean="0"/>
              <a:t>Not just an open source project – an open source community</a:t>
            </a:r>
          </a:p>
          <a:p>
            <a:pPr lvl="1"/>
            <a:r>
              <a:rPr lang="en-US" dirty="0" smtClean="0"/>
              <a:t>Implementation, release policy and social practice designed to reach out</a:t>
            </a:r>
          </a:p>
          <a:p>
            <a:pPr lvl="1"/>
            <a:r>
              <a:rPr lang="en-US" dirty="0" smtClean="0"/>
              <a:t>Many examples of successful contributions</a:t>
            </a:r>
          </a:p>
          <a:p>
            <a:r>
              <a:rPr lang="en-US" dirty="0" smtClean="0"/>
              <a:t>Come and join the team!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github.tiff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423367" y="1028179"/>
            <a:ext cx="8171603" cy="472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IaaS</a:t>
            </a:r>
            <a:r>
              <a:rPr lang="en-US" dirty="0" smtClean="0"/>
              <a:t> Back 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utoShape 1026"/>
          <p:cNvSpPr>
            <a:spLocks noChangeArrowheads="1"/>
          </p:cNvSpPr>
          <p:nvPr/>
        </p:nvSpPr>
        <p:spPr bwMode="auto">
          <a:xfrm>
            <a:off x="4648200" y="1600200"/>
            <a:ext cx="4070350" cy="3803650"/>
          </a:xfrm>
          <a:prstGeom prst="roundRect">
            <a:avLst>
              <a:gd name="adj" fmla="val 9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27"/>
          <p:cNvSpPr>
            <a:spLocks noChangeArrowheads="1"/>
          </p:cNvSpPr>
          <p:nvPr/>
        </p:nvSpPr>
        <p:spPr bwMode="auto">
          <a:xfrm>
            <a:off x="5835650" y="1828800"/>
            <a:ext cx="2743200" cy="3514725"/>
          </a:xfrm>
          <a:prstGeom prst="roundRect">
            <a:avLst>
              <a:gd name="adj" fmla="val 9255"/>
            </a:avLst>
          </a:prstGeom>
          <a:solidFill>
            <a:srgbClr val="969696"/>
          </a:solidFill>
          <a:ln w="1841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298450" y="3124200"/>
            <a:ext cx="3352800" cy="2667000"/>
          </a:xfrm>
          <a:prstGeom prst="rect">
            <a:avLst/>
          </a:prstGeom>
          <a:solidFill>
            <a:srgbClr val="C0C0C0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4800600" y="1828800"/>
            <a:ext cx="869950" cy="1066800"/>
          </a:xfrm>
          <a:prstGeom prst="rect">
            <a:avLst/>
          </a:prstGeom>
          <a:solidFill>
            <a:srgbClr val="23B8D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auto">
          <a:xfrm>
            <a:off x="608330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pic>
        <p:nvPicPr>
          <p:cNvPr id="10" name="Picture 1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5145088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1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4652963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1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5168900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1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4676775"/>
            <a:ext cx="8890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Rectangle 1037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38"/>
          <p:cNvSpPr>
            <a:spLocks noChangeArrowheads="1"/>
          </p:cNvSpPr>
          <p:nvPr/>
        </p:nvSpPr>
        <p:spPr bwMode="auto">
          <a:xfrm>
            <a:off x="6911975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6" name="Rectangle 1039"/>
          <p:cNvSpPr>
            <a:spLocks noChangeArrowheads="1"/>
          </p:cNvSpPr>
          <p:nvPr/>
        </p:nvSpPr>
        <p:spPr bwMode="auto">
          <a:xfrm>
            <a:off x="6908800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40"/>
          <p:cNvSpPr>
            <a:spLocks noChangeArrowheads="1"/>
          </p:cNvSpPr>
          <p:nvPr/>
        </p:nvSpPr>
        <p:spPr bwMode="auto">
          <a:xfrm>
            <a:off x="7740650" y="1979613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18" name="Rectangle 1041"/>
          <p:cNvSpPr>
            <a:spLocks noChangeArrowheads="1"/>
          </p:cNvSpPr>
          <p:nvPr/>
        </p:nvSpPr>
        <p:spPr bwMode="auto">
          <a:xfrm>
            <a:off x="773747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42"/>
          <p:cNvSpPr>
            <a:spLocks noChangeArrowheads="1"/>
          </p:cNvSpPr>
          <p:nvPr/>
        </p:nvSpPr>
        <p:spPr bwMode="auto">
          <a:xfrm>
            <a:off x="608330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0" name="Rectangle 1043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44"/>
          <p:cNvSpPr>
            <a:spLocks noChangeArrowheads="1"/>
          </p:cNvSpPr>
          <p:nvPr/>
        </p:nvSpPr>
        <p:spPr bwMode="auto">
          <a:xfrm>
            <a:off x="6911975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2" name="Rectangle 1045"/>
          <p:cNvSpPr>
            <a:spLocks noChangeArrowheads="1"/>
          </p:cNvSpPr>
          <p:nvPr/>
        </p:nvSpPr>
        <p:spPr bwMode="auto">
          <a:xfrm>
            <a:off x="6908800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46"/>
          <p:cNvSpPr>
            <a:spLocks noChangeArrowheads="1"/>
          </p:cNvSpPr>
          <p:nvPr/>
        </p:nvSpPr>
        <p:spPr bwMode="auto">
          <a:xfrm>
            <a:off x="7740650" y="2806700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4" name="Rectangle 1047"/>
          <p:cNvSpPr>
            <a:spLocks noChangeArrowheads="1"/>
          </p:cNvSpPr>
          <p:nvPr/>
        </p:nvSpPr>
        <p:spPr bwMode="auto">
          <a:xfrm>
            <a:off x="7737475" y="3262313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608330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6" name="Rectangle 1049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050"/>
          <p:cNvSpPr>
            <a:spLocks noChangeArrowheads="1"/>
          </p:cNvSpPr>
          <p:nvPr/>
        </p:nvSpPr>
        <p:spPr bwMode="auto">
          <a:xfrm>
            <a:off x="6911975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28" name="Rectangle 1051"/>
          <p:cNvSpPr>
            <a:spLocks noChangeArrowheads="1"/>
          </p:cNvSpPr>
          <p:nvPr/>
        </p:nvSpPr>
        <p:spPr bwMode="auto">
          <a:xfrm>
            <a:off x="6908800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052"/>
          <p:cNvSpPr>
            <a:spLocks noChangeArrowheads="1"/>
          </p:cNvSpPr>
          <p:nvPr/>
        </p:nvSpPr>
        <p:spPr bwMode="auto">
          <a:xfrm>
            <a:off x="7740650" y="36353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0" name="Rectangle 1053"/>
          <p:cNvSpPr>
            <a:spLocks noChangeArrowheads="1"/>
          </p:cNvSpPr>
          <p:nvPr/>
        </p:nvSpPr>
        <p:spPr bwMode="auto">
          <a:xfrm>
            <a:off x="773747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054"/>
          <p:cNvSpPr>
            <a:spLocks noChangeArrowheads="1"/>
          </p:cNvSpPr>
          <p:nvPr/>
        </p:nvSpPr>
        <p:spPr bwMode="auto">
          <a:xfrm>
            <a:off x="608330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2" name="Rectangle 1055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056"/>
          <p:cNvSpPr>
            <a:spLocks noChangeArrowheads="1"/>
          </p:cNvSpPr>
          <p:nvPr/>
        </p:nvSpPr>
        <p:spPr bwMode="auto">
          <a:xfrm>
            <a:off x="6911975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4" name="Rectangle 1057"/>
          <p:cNvSpPr>
            <a:spLocks noChangeArrowheads="1"/>
          </p:cNvSpPr>
          <p:nvPr/>
        </p:nvSpPr>
        <p:spPr bwMode="auto">
          <a:xfrm>
            <a:off x="6908800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058"/>
          <p:cNvSpPr>
            <a:spLocks noChangeArrowheads="1"/>
          </p:cNvSpPr>
          <p:nvPr/>
        </p:nvSpPr>
        <p:spPr bwMode="auto">
          <a:xfrm>
            <a:off x="7740650" y="4498975"/>
            <a:ext cx="685800" cy="685800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Pool</a:t>
            </a:r>
          </a:p>
          <a:p>
            <a:pPr algn="ctr" defTabSz="457200">
              <a:lnSpc>
                <a:spcPct val="102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000000"/>
                </a:solidFill>
                <a:ea typeface="DejaVu Sans" charset="0"/>
                <a:cs typeface="DejaVu Sans" charset="0"/>
              </a:rPr>
              <a:t>node</a:t>
            </a:r>
          </a:p>
        </p:txBody>
      </p:sp>
      <p:sp>
        <p:nvSpPr>
          <p:cNvPr id="36" name="Rectangle 1059"/>
          <p:cNvSpPr>
            <a:spLocks noChangeArrowheads="1"/>
          </p:cNvSpPr>
          <p:nvPr/>
        </p:nvSpPr>
        <p:spPr bwMode="auto">
          <a:xfrm>
            <a:off x="773747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1060"/>
          <p:cNvGrpSpPr>
            <a:grpSpLocks/>
          </p:cNvGrpSpPr>
          <p:nvPr/>
        </p:nvGrpSpPr>
        <p:grpSpPr bwMode="auto">
          <a:xfrm>
            <a:off x="6172200" y="1981200"/>
            <a:ext cx="484188" cy="517525"/>
            <a:chOff x="3902" y="1264"/>
            <a:chExt cx="305" cy="326"/>
          </a:xfrm>
        </p:grpSpPr>
        <p:sp>
          <p:nvSpPr>
            <p:cNvPr id="38" name="Freeform 1061"/>
            <p:cNvSpPr>
              <a:spLocks noChangeArrowheads="1"/>
            </p:cNvSpPr>
            <p:nvPr/>
          </p:nvSpPr>
          <p:spPr bwMode="auto">
            <a:xfrm>
              <a:off x="3902" y="1264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9" name="Picture 10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" y="1284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0" name="Group 1063"/>
          <p:cNvGrpSpPr>
            <a:grpSpLocks/>
          </p:cNvGrpSpPr>
          <p:nvPr/>
        </p:nvGrpSpPr>
        <p:grpSpPr bwMode="auto">
          <a:xfrm>
            <a:off x="7854950" y="2820988"/>
            <a:ext cx="484188" cy="517525"/>
            <a:chOff x="4948" y="1777"/>
            <a:chExt cx="305" cy="326"/>
          </a:xfrm>
        </p:grpSpPr>
        <p:sp>
          <p:nvSpPr>
            <p:cNvPr id="41" name="Freeform 1064"/>
            <p:cNvSpPr>
              <a:spLocks noChangeArrowheads="1"/>
            </p:cNvSpPr>
            <p:nvPr/>
          </p:nvSpPr>
          <p:spPr bwMode="auto">
            <a:xfrm>
              <a:off x="4948" y="1777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06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" y="1797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43" name="Group 1066"/>
          <p:cNvGrpSpPr>
            <a:grpSpLocks/>
          </p:cNvGrpSpPr>
          <p:nvPr/>
        </p:nvGrpSpPr>
        <p:grpSpPr bwMode="auto">
          <a:xfrm>
            <a:off x="6186488" y="4524375"/>
            <a:ext cx="484187" cy="517525"/>
            <a:chOff x="3897" y="2850"/>
            <a:chExt cx="305" cy="326"/>
          </a:xfrm>
        </p:grpSpPr>
        <p:sp>
          <p:nvSpPr>
            <p:cNvPr id="44" name="Freeform 1067"/>
            <p:cNvSpPr>
              <a:spLocks noChangeArrowheads="1"/>
            </p:cNvSpPr>
            <p:nvPr/>
          </p:nvSpPr>
          <p:spPr bwMode="auto">
            <a:xfrm>
              <a:off x="3897" y="2850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" name="Picture 10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3" y="2870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6" name="Rectangle 1069"/>
          <p:cNvSpPr>
            <a:spLocks noChangeArrowheads="1"/>
          </p:cNvSpPr>
          <p:nvPr/>
        </p:nvSpPr>
        <p:spPr bwMode="auto">
          <a:xfrm>
            <a:off x="4876800" y="1905000"/>
            <a:ext cx="722313" cy="4508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98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Bitstream Vera Sans" charset="0"/>
                <a:ea typeface="DejaVu Sans" charset="0"/>
                <a:cs typeface="DejaVu Sans" charset="0"/>
              </a:rPr>
              <a:t>Nimbus</a:t>
            </a:r>
            <a:endParaRPr lang="en-GB" sz="1400" dirty="0" smtClean="0">
              <a:solidFill>
                <a:srgbClr val="000000"/>
              </a:solidFill>
              <a:latin typeface="Bitstream Vera Sans" charset="0"/>
              <a:ea typeface="DejaVu Sans" charset="0"/>
              <a:cs typeface="DejaVu Sans" charset="0"/>
            </a:endParaRPr>
          </a:p>
        </p:txBody>
      </p:sp>
      <p:sp>
        <p:nvSpPr>
          <p:cNvPr id="47" name="Rectangle 1070"/>
          <p:cNvSpPr>
            <a:spLocks noChangeArrowheads="1"/>
          </p:cNvSpPr>
          <p:nvPr/>
        </p:nvSpPr>
        <p:spPr bwMode="auto">
          <a:xfrm>
            <a:off x="6080125" y="2433638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1071"/>
          <p:cNvSpPr>
            <a:spLocks noChangeArrowheads="1"/>
          </p:cNvSpPr>
          <p:nvPr/>
        </p:nvSpPr>
        <p:spPr bwMode="auto">
          <a:xfrm>
            <a:off x="6080125" y="3260725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1072"/>
          <p:cNvSpPr>
            <a:spLocks noChangeArrowheads="1"/>
          </p:cNvSpPr>
          <p:nvPr/>
        </p:nvSpPr>
        <p:spPr bwMode="auto">
          <a:xfrm>
            <a:off x="6080125" y="40894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1073"/>
          <p:cNvSpPr>
            <a:spLocks noChangeArrowheads="1"/>
          </p:cNvSpPr>
          <p:nvPr/>
        </p:nvSpPr>
        <p:spPr bwMode="auto">
          <a:xfrm>
            <a:off x="6080125" y="4953000"/>
            <a:ext cx="228600" cy="228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1074"/>
          <p:cNvSpPr txBox="1">
            <a:spLocks noChangeArrowheads="1"/>
          </p:cNvSpPr>
          <p:nvPr/>
        </p:nvSpPr>
        <p:spPr bwMode="auto">
          <a:xfrm>
            <a:off x="512763" y="1574800"/>
            <a:ext cx="2922587" cy="78105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Cumulus and Workspace Service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a</a:t>
            </a: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llow clients to upload and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d</a:t>
            </a: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eploy </a:t>
            </a: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VM images</a:t>
            </a: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52" name="Text Box 1075"/>
          <p:cNvSpPr txBox="1">
            <a:spLocks noChangeArrowheads="1"/>
          </p:cNvSpPr>
          <p:nvPr/>
        </p:nvSpPr>
        <p:spPr bwMode="auto">
          <a:xfrm>
            <a:off x="304800" y="3505200"/>
            <a:ext cx="3338513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Resource </a:t>
            </a:r>
            <a:r>
              <a:rPr lang="en-GB" sz="15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manager</a:t>
            </a: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for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a pool of physical nodes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Deploys and manages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Workspaces on the nodes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53" name="Freeform 1076"/>
          <p:cNvSpPr>
            <a:spLocks/>
          </p:cNvSpPr>
          <p:nvPr/>
        </p:nvSpPr>
        <p:spPr bwMode="auto">
          <a:xfrm>
            <a:off x="3429000" y="20574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0" y="2177"/>
              </a:cxn>
            </a:cxnLst>
            <a:rect l="0" t="0" r="r" b="b"/>
            <a:pathLst>
              <a:path w="5081" h="2178">
                <a:moveTo>
                  <a:pt x="0" y="0"/>
                </a:moveTo>
                <a:lnTo>
                  <a:pt x="5080" y="2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1077"/>
          <p:cNvCxnSpPr>
            <a:cxnSpLocks noChangeShapeType="1"/>
          </p:cNvCxnSpPr>
          <p:nvPr/>
        </p:nvCxnSpPr>
        <p:spPr bwMode="auto">
          <a:xfrm>
            <a:off x="3567113" y="3581400"/>
            <a:ext cx="2266950" cy="3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5" name="Text Box 1078"/>
          <p:cNvSpPr txBox="1">
            <a:spLocks noChangeArrowheads="1"/>
          </p:cNvSpPr>
          <p:nvPr/>
        </p:nvSpPr>
        <p:spPr bwMode="auto">
          <a:xfrm>
            <a:off x="304800" y="4572000"/>
            <a:ext cx="33385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Each node must have a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VMM (</a:t>
            </a:r>
            <a:r>
              <a:rPr lang="en-GB" sz="1500" dirty="0" err="1" smtClean="0">
                <a:solidFill>
                  <a:srgbClr val="000000"/>
                </a:solidFill>
                <a:ea typeface="MS Gothic" charset="0"/>
                <a:cs typeface="MS Gothic" charset="0"/>
              </a:rPr>
              <a:t>Xen</a:t>
            </a:r>
            <a:r>
              <a:rPr lang="en-GB" sz="15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or KVM)‏ </a:t>
            </a: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installed, as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well as the </a:t>
            </a:r>
            <a:r>
              <a:rPr lang="en-GB" sz="1500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workspace control</a:t>
            </a: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program that manages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individual nodes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</p:txBody>
      </p:sp>
      <p:cxnSp>
        <p:nvCxnSpPr>
          <p:cNvPr id="56" name="AutoShape 1079"/>
          <p:cNvCxnSpPr>
            <a:cxnSpLocks noChangeShapeType="1"/>
            <a:stCxn id="55" idx="3"/>
            <a:endCxn id="49" idx="1"/>
          </p:cNvCxnSpPr>
          <p:nvPr/>
        </p:nvCxnSpPr>
        <p:spPr bwMode="auto">
          <a:xfrm flipV="1">
            <a:off x="3643313" y="4203700"/>
            <a:ext cx="2436812" cy="939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sp>
        <p:nvSpPr>
          <p:cNvPr id="57" name="Text Box 1080"/>
          <p:cNvSpPr txBox="1">
            <a:spLocks noChangeArrowheads="1"/>
          </p:cNvSpPr>
          <p:nvPr/>
        </p:nvSpPr>
        <p:spPr bwMode="auto">
          <a:xfrm>
            <a:off x="831850" y="3124200"/>
            <a:ext cx="2284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Workspace back-end: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" grpId="0" animBg="1"/>
      <p:bldP spid="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572000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958264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958264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958264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958264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Nimbus: A Highly-Configurable </a:t>
            </a:r>
            <a:r>
              <a:rPr lang="en-US" dirty="0" err="1" smtClean="0"/>
              <a:t>IaaS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263" y="5830795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830795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412261"/>
            <a:ext cx="49383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scp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830795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170761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657603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657603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657603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645769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299107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87597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645769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170330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572000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501717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170330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324402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222444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416735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847728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7108" y="5881594"/>
            <a:ext cx="102244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BlobSeer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Workspace Service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12/3/10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1932" y="2222444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99107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896" y="1687597"/>
            <a:ext cx="222953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EC2: SOAP and Query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7721" y="1687597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EC2 Interfaces</a:t>
            </a:r>
          </a:p>
          <a:p>
            <a:pPr lvl="1"/>
            <a:r>
              <a:rPr lang="en-US" dirty="0" smtClean="0"/>
              <a:t>Support for both EC2 SOAP and EC2 Query</a:t>
            </a:r>
          </a:p>
          <a:p>
            <a:pPr lvl="1"/>
            <a:r>
              <a:rPr lang="en-US" dirty="0" smtClean="0"/>
              <a:t>All base features except availability zones, security groups, and elastic </a:t>
            </a:r>
            <a:r>
              <a:rPr lang="en-US" dirty="0" err="1" smtClean="0"/>
              <a:t>IPs</a:t>
            </a:r>
            <a:endParaRPr lang="en-US" dirty="0" smtClean="0"/>
          </a:p>
          <a:p>
            <a:r>
              <a:rPr lang="en-US" dirty="0" smtClean="0"/>
              <a:t>WSRF Interfaces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Any standard EC2 client</a:t>
            </a:r>
          </a:p>
          <a:p>
            <a:pPr lvl="2"/>
            <a:r>
              <a:rPr lang="en-US" dirty="0" smtClean="0"/>
              <a:t>Any standard EC2 client (Python, Java, </a:t>
            </a:r>
            <a:r>
              <a:rPr lang="en-US" dirty="0" err="1" smtClean="0"/>
              <a:t>boto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WSRF clients</a:t>
            </a:r>
          </a:p>
          <a:p>
            <a:pPr lvl="2"/>
            <a:r>
              <a:rPr lang="en-US" dirty="0" smtClean="0"/>
              <a:t>Reference client</a:t>
            </a:r>
          </a:p>
          <a:p>
            <a:pPr lvl="2"/>
            <a:r>
              <a:rPr lang="en-US" dirty="0" smtClean="0"/>
              <a:t>Cloud client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Service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Workspace Service Authentication</a:t>
            </a:r>
          </a:p>
          <a:p>
            <a:pPr lvl="1"/>
            <a:r>
              <a:rPr lang="en-US" dirty="0" smtClean="0"/>
              <a:t>X509 certificates for EC2 SOAP and WSRF</a:t>
            </a:r>
          </a:p>
          <a:p>
            <a:pPr lvl="1"/>
            <a:r>
              <a:rPr lang="en-US" dirty="0" smtClean="0"/>
              <a:t>Token authentication for EC2 Query</a:t>
            </a:r>
          </a:p>
          <a:p>
            <a:r>
              <a:rPr lang="en-US" dirty="0" smtClean="0"/>
              <a:t>Workspace Service Authorization </a:t>
            </a:r>
          </a:p>
          <a:p>
            <a:pPr lvl="1"/>
            <a:r>
              <a:rPr lang="en-US" dirty="0" smtClean="0"/>
              <a:t>Id-based authorization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rivilege levels specified by administrator</a:t>
            </a:r>
          </a:p>
          <a:p>
            <a:pPr lvl="2"/>
            <a:r>
              <a:rPr lang="en-US" dirty="0" smtClean="0"/>
              <a:t>E.g., total allocation, number of </a:t>
            </a:r>
            <a:r>
              <a:rPr lang="en-US" dirty="0" err="1" smtClean="0"/>
              <a:t>VMs</a:t>
            </a:r>
            <a:r>
              <a:rPr lang="en-US" dirty="0" smtClean="0"/>
              <a:t> per request, etc.</a:t>
            </a:r>
          </a:p>
          <a:p>
            <a:pPr lvl="2"/>
            <a:r>
              <a:rPr lang="en-US" dirty="0" smtClean="0"/>
              <a:t>An Id can be assigned a privilege level</a:t>
            </a:r>
          </a:p>
          <a:p>
            <a:r>
              <a:rPr lang="en-US" dirty="0" smtClean="0"/>
              <a:t>Secure access to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EC2 key generation</a:t>
            </a:r>
          </a:p>
          <a:p>
            <a:pPr lvl="1"/>
            <a:r>
              <a:rPr lang="en-US" dirty="0" smtClean="0"/>
              <a:t>Accessed from .</a:t>
            </a:r>
            <a:r>
              <a:rPr lang="en-US" dirty="0" err="1" smtClean="0"/>
              <a:t>ssh</a:t>
            </a:r>
            <a:endParaRPr lang="en-US" dirty="0" smtClean="0"/>
          </a:p>
          <a:p>
            <a:r>
              <a:rPr lang="en-US" dirty="0" smtClean="0"/>
              <a:t>Validating images and data</a:t>
            </a:r>
          </a:p>
          <a:p>
            <a:pPr lvl="1"/>
            <a:r>
              <a:rPr lang="en-US" dirty="0" smtClean="0"/>
              <a:t>Research contribution from Vienna University of Technology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4996" y="5258106"/>
            <a:ext cx="6227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i="1" dirty="0" err="1" smtClean="0"/>
              <a:t>Descher</a:t>
            </a:r>
            <a:r>
              <a:rPr lang="en-US" i="1" dirty="0" smtClean="0"/>
              <a:t> </a:t>
            </a:r>
            <a:r>
              <a:rPr lang="en-US" i="1" dirty="0" smtClean="0"/>
              <a:t>et al.,</a:t>
            </a:r>
            <a:r>
              <a:rPr lang="en-US" i="1" dirty="0" smtClean="0"/>
              <a:t> “Retaining </a:t>
            </a:r>
            <a:r>
              <a:rPr lang="en-US" i="1" dirty="0" smtClean="0"/>
              <a:t>Data Control in Infrastructure </a:t>
            </a:r>
            <a:r>
              <a:rPr lang="en-US" i="1" dirty="0" smtClean="0"/>
              <a:t>Clouds”, </a:t>
            </a:r>
          </a:p>
          <a:p>
            <a:pPr marL="0" lvl="1"/>
            <a:r>
              <a:rPr lang="en-US" i="1" dirty="0" smtClean="0"/>
              <a:t>ARES </a:t>
            </a:r>
            <a:r>
              <a:rPr lang="en-US" i="1" dirty="0" smtClean="0"/>
              <a:t>(the International Dependability Conference), 2009.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60081</TotalTime>
  <Words>1700</Words>
  <Application>Microsoft Macintosh PowerPoint</Application>
  <PresentationFormat>On-screen Show (4:3)</PresentationFormat>
  <Paragraphs>517</Paragraphs>
  <Slides>40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Nimbus Tutorial Part II: Nimbus Architecture</vt:lpstr>
      <vt:lpstr>Tutorial Part II</vt:lpstr>
      <vt:lpstr>Nimbus IaaS:  The Workspace Service and Cumulus </vt:lpstr>
      <vt:lpstr>The IaaS Back Story</vt:lpstr>
      <vt:lpstr>Nimbus: A Highly-Configurable IaaS Architecture</vt:lpstr>
      <vt:lpstr>The Workspace Service</vt:lpstr>
      <vt:lpstr>Workspace Service</vt:lpstr>
      <vt:lpstr>Workspace Service Interfaces</vt:lpstr>
      <vt:lpstr>Workspace Service Security</vt:lpstr>
      <vt:lpstr>Slide 10</vt:lpstr>
      <vt:lpstr>Workspace Service Implementation</vt:lpstr>
      <vt:lpstr>Slide 12</vt:lpstr>
      <vt:lpstr>Workspace Default RM</vt:lpstr>
      <vt:lpstr>Workspace Default + Backfill/Spot</vt:lpstr>
      <vt:lpstr>Workspace Pilot</vt:lpstr>
      <vt:lpstr>The Workspace Pilot</vt:lpstr>
      <vt:lpstr>Workspace Service</vt:lpstr>
      <vt:lpstr>Workspace Control</vt:lpstr>
      <vt:lpstr>Virtualization</vt:lpstr>
      <vt:lpstr>Image Management</vt:lpstr>
      <vt:lpstr>Deployment Performance</vt:lpstr>
      <vt:lpstr>Networking</vt:lpstr>
      <vt:lpstr>Basic Contextualization</vt:lpstr>
      <vt:lpstr>The Cumulus Storage Cloud</vt:lpstr>
      <vt:lpstr>Cumulus Highlights</vt:lpstr>
      <vt:lpstr>Slide 26</vt:lpstr>
      <vt:lpstr>Cumulus Interfaces</vt:lpstr>
      <vt:lpstr>Cumulus Security</vt:lpstr>
      <vt:lpstr>Slide 29</vt:lpstr>
      <vt:lpstr>Cumulus Service Implementation</vt:lpstr>
      <vt:lpstr>Slide 31</vt:lpstr>
      <vt:lpstr>Cumulus Backends</vt:lpstr>
      <vt:lpstr>Cumulus Transfer</vt:lpstr>
      <vt:lpstr>The Context Broker</vt:lpstr>
      <vt:lpstr>Context Broker Goals</vt:lpstr>
      <vt:lpstr>Turnkey Virtual Clusters</vt:lpstr>
      <vt:lpstr>Context Broker</vt:lpstr>
      <vt:lpstr>Context Broker Status</vt:lpstr>
      <vt:lpstr>Summary</vt:lpstr>
      <vt:lpstr>Slide 40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171</cp:revision>
  <cp:lastPrinted>2010-12-06T12:33:00Z</cp:lastPrinted>
  <dcterms:created xsi:type="dcterms:W3CDTF">2010-12-01T19:00:45Z</dcterms:created>
  <dcterms:modified xsi:type="dcterms:W3CDTF">2010-12-06T17:14:05Z</dcterms:modified>
</cp:coreProperties>
</file>