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28"/>
  </p:notesMasterIdLst>
  <p:handoutMasterIdLst>
    <p:handoutMasterId r:id="rId29"/>
  </p:handoutMasterIdLst>
  <p:sldIdLst>
    <p:sldId id="286" r:id="rId2"/>
    <p:sldId id="380" r:id="rId3"/>
    <p:sldId id="356" r:id="rId4"/>
    <p:sldId id="400" r:id="rId5"/>
    <p:sldId id="357" r:id="rId6"/>
    <p:sldId id="358" r:id="rId7"/>
    <p:sldId id="359" r:id="rId8"/>
    <p:sldId id="360" r:id="rId9"/>
    <p:sldId id="387" r:id="rId10"/>
    <p:sldId id="355" r:id="rId11"/>
    <p:sldId id="366" r:id="rId12"/>
    <p:sldId id="375" r:id="rId13"/>
    <p:sldId id="368" r:id="rId14"/>
    <p:sldId id="396" r:id="rId15"/>
    <p:sldId id="397" r:id="rId16"/>
    <p:sldId id="398" r:id="rId17"/>
    <p:sldId id="399" r:id="rId18"/>
    <p:sldId id="386" r:id="rId19"/>
    <p:sldId id="389" r:id="rId20"/>
    <p:sldId id="388" r:id="rId21"/>
    <p:sldId id="395" r:id="rId22"/>
    <p:sldId id="390" r:id="rId23"/>
    <p:sldId id="391" r:id="rId24"/>
    <p:sldId id="392" r:id="rId25"/>
    <p:sldId id="393" r:id="rId26"/>
    <p:sldId id="3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74CAB-3EAE-1146-9866-E50415A68FC1}" type="slidenum">
              <a:rPr lang="en-US"/>
              <a:pPr/>
              <a:t>2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7543800" cy="304800"/>
          </a:xfrm>
        </p:spPr>
        <p:txBody>
          <a:bodyPr/>
          <a:lstStyle>
            <a:lvl1pPr>
              <a:defRPr smtClean="0"/>
            </a:lvl1pPr>
          </a:lstStyle>
          <a:p>
            <a:fld id="{0B93A482-6A13-A946-9560-35FB258DD13C}" type="datetime1">
              <a:rPr lang="en-US"/>
              <a:pPr/>
              <a:t>12/1/10</a:t>
            </a:fld>
            <a:r>
              <a:rPr lang="en-US"/>
              <a:t>                  The Nimbus Toolkit: http//workspace.globus.org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53F1BAB-7313-474E-BBD3-7AEF1F381D64}" type="slidenum">
              <a:rPr lang="en-US"/>
              <a:pPr/>
              <a:t>‹#›</a:t>
            </a:fld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12/1/10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6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tiff"/><Relationship Id="rId6" Type="http://schemas.openxmlformats.org/officeDocument/2006/relationships/image" Target="../media/image15.png"/><Relationship Id="rId7" Type="http://schemas.openxmlformats.org/officeDocument/2006/relationships/image" Target="../media/image30.tiff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df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33.tiff"/><Relationship Id="rId5" Type="http://schemas.openxmlformats.org/officeDocument/2006/relationships/image" Target="../media/image34.tiff"/><Relationship Id="rId6" Type="http://schemas.openxmlformats.org/officeDocument/2006/relationships/image" Target="../media/image35.tiff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jpeg"/><Relationship Id="rId10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37.png"/><Relationship Id="rId5" Type="http://schemas.openxmlformats.org/officeDocument/2006/relationships/image" Target="../media/image43.png"/><Relationship Id="rId6" Type="http://schemas.openxmlformats.org/officeDocument/2006/relationships/image" Target="../media/image44.pdf"/><Relationship Id="rId7" Type="http://schemas.openxmlformats.org/officeDocument/2006/relationships/image" Target="../media/image44.pn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44844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Nimbus Tutorial: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Introduction to Nimbus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4209507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Kate Keahey, David </a:t>
            </a:r>
            <a:r>
              <a:rPr lang="en-US" dirty="0" err="1" smtClean="0"/>
              <a:t>LaBissoniere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, Tim Freeman, Paul Marshall</a:t>
            </a:r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Computation Institute, University of Chicago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12/3/10</a:t>
            </a:fld>
            <a:endParaRPr lang="en-US"/>
          </a:p>
        </p:txBody>
      </p:sp>
      <p:pic>
        <p:nvPicPr>
          <p:cNvPr id="9" name="Picture 8" descr="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52"/>
            <a:ext cx="9144000" cy="226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Resources, Applications and Ecosystem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4326469" y="1180069"/>
            <a:ext cx="4258733" cy="2375928"/>
            <a:chOff x="4919124" y="1180069"/>
            <a:chExt cx="4258733" cy="2375928"/>
          </a:xfrm>
        </p:grpSpPr>
        <p:pic>
          <p:nvPicPr>
            <p:cNvPr id="10" name="Picture 9" descr="magellan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9124" y="1219347"/>
              <a:ext cx="4258733" cy="233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092022" y="1180069"/>
              <a:ext cx="1051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Magellan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4443"/>
            <a:ext cx="4284133" cy="4962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Science Clouds</a:t>
            </a:r>
          </a:p>
          <a:p>
            <a:pPr lvl="1"/>
            <a:r>
              <a:rPr lang="en-US" dirty="0" smtClean="0"/>
              <a:t>UC, UFL, </a:t>
            </a:r>
            <a:r>
              <a:rPr lang="en-US" dirty="0" err="1" smtClean="0"/>
              <a:t>Wispy@Purdue</a:t>
            </a:r>
            <a:endParaRPr lang="en-US" dirty="0" smtClean="0"/>
          </a:p>
          <a:p>
            <a:pPr lvl="1"/>
            <a:r>
              <a:rPr lang="en-US" dirty="0" smtClean="0"/>
              <a:t>~300 cores</a:t>
            </a:r>
          </a:p>
          <a:p>
            <a:r>
              <a:rPr lang="en-US" dirty="0" smtClean="0"/>
              <a:t>Magellan</a:t>
            </a:r>
          </a:p>
          <a:p>
            <a:pPr lvl="1"/>
            <a:r>
              <a:rPr lang="en-US" dirty="0" smtClean="0"/>
              <a:t>DOE cloud @ ANL&amp;LBNL</a:t>
            </a:r>
          </a:p>
          <a:p>
            <a:pPr lvl="1"/>
            <a:r>
              <a:rPr lang="en-US" dirty="0" smtClean="0"/>
              <a:t>~4000 </a:t>
            </a:r>
            <a:r>
              <a:rPr lang="en-US" dirty="0" err="1" smtClean="0"/>
              <a:t>cores@ANL</a:t>
            </a:r>
            <a:endParaRPr lang="en-US" dirty="0" smtClean="0"/>
          </a:p>
          <a:p>
            <a:r>
              <a:rPr lang="en-US" dirty="0" err="1" smtClean="0"/>
              <a:t>FutureGrid</a:t>
            </a:r>
            <a:endParaRPr lang="en-US" dirty="0" smtClean="0"/>
          </a:p>
          <a:p>
            <a:pPr lvl="1"/>
            <a:r>
              <a:rPr lang="en-US" dirty="0" smtClean="0"/>
              <a:t>~6000 cores</a:t>
            </a:r>
          </a:p>
          <a:p>
            <a:r>
              <a:rPr lang="en-US" dirty="0" smtClean="0"/>
              <a:t>DIAG =</a:t>
            </a:r>
          </a:p>
          <a:p>
            <a:pPr lvl="1"/>
            <a:r>
              <a:rPr lang="en-US" dirty="0" smtClean="0"/>
              <a:t> Data Intensive Academic Grid</a:t>
            </a:r>
          </a:p>
          <a:p>
            <a:pPr lvl="1"/>
            <a:r>
              <a:rPr lang="en-US" dirty="0" smtClean="0"/>
              <a:t>  U of Maryland School of Medicine in Baltimore</a:t>
            </a:r>
          </a:p>
          <a:p>
            <a:pPr lvl="1"/>
            <a:r>
              <a:rPr lang="en-US" dirty="0" smtClean="0"/>
              <a:t>~1200-1500 cores</a:t>
            </a:r>
          </a:p>
          <a:p>
            <a:r>
              <a:rPr lang="en-US" dirty="0" smtClean="0"/>
              <a:t>Outside of US:</a:t>
            </a:r>
          </a:p>
          <a:p>
            <a:pPr lvl="1"/>
            <a:r>
              <a:rPr lang="en-US" dirty="0" err="1" smtClean="0"/>
              <a:t>WestGrid</a:t>
            </a:r>
            <a:r>
              <a:rPr lang="en-US" dirty="0" smtClean="0"/>
              <a:t>, Grid5000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7" descr="pixture_reloade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298" y="3589863"/>
            <a:ext cx="860369" cy="5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"/>
          <p:cNvGrpSpPr/>
          <p:nvPr/>
        </p:nvGrpSpPr>
        <p:grpSpPr>
          <a:xfrm>
            <a:off x="5545667" y="2417376"/>
            <a:ext cx="3598333" cy="2612561"/>
            <a:chOff x="5579524" y="2592325"/>
            <a:chExt cx="3598333" cy="2612561"/>
          </a:xfrm>
        </p:grpSpPr>
        <p:pic>
          <p:nvPicPr>
            <p:cNvPr id="9" name="Picture 4" descr="C:\Documents and Settings\Geoffrey Fox\Desktop\FutureGrid_01.tif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9524" y="2660057"/>
              <a:ext cx="3598333" cy="2544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281247" y="2592325"/>
              <a:ext cx="1203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FutureGrid</a:t>
              </a:r>
              <a:endParaRPr lang="en-US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326469" y="4322860"/>
            <a:ext cx="3523118" cy="2033490"/>
            <a:chOff x="5232400" y="4291273"/>
            <a:chExt cx="3523118" cy="2033490"/>
          </a:xfrm>
        </p:grpSpPr>
        <p:pic>
          <p:nvPicPr>
            <p:cNvPr id="11" name="Picture 10" descr="diag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2400" y="4359005"/>
              <a:ext cx="3523118" cy="19657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092022" y="4291273"/>
              <a:ext cx="66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sz="half" idx="1"/>
          </p:nvPr>
        </p:nvSpPr>
        <p:spPr>
          <a:xfrm>
            <a:off x="457200" y="1278468"/>
            <a:ext cx="4038600" cy="4847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STAR: a nuclear physics experiment at Brookhaven National Laboratory</a:t>
            </a:r>
            <a:endParaRPr lang="en-US" dirty="0" smtClean="0"/>
          </a:p>
          <a:p>
            <a:r>
              <a:rPr lang="en-US" dirty="0" smtClean="0"/>
              <a:t>Approach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Nimbus Science Clouds -&gt; EC2 runs</a:t>
            </a:r>
          </a:p>
          <a:p>
            <a:pPr lvl="1"/>
            <a:r>
              <a:rPr lang="en-US" dirty="0" smtClean="0"/>
              <a:t>Virtual OSG clusters with Nimbus Context Broker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Production runs on EC2 since 2007</a:t>
            </a:r>
          </a:p>
          <a:p>
            <a:pPr lvl="1"/>
            <a:r>
              <a:rPr lang="en-US" dirty="0" smtClean="0"/>
              <a:t>The Quark Matter 2009 deadline: producing just-in time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18894" y="271760"/>
            <a:ext cx="38694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by Jerome </a:t>
            </a:r>
            <a:r>
              <a:rPr lang="en-US" sz="1800" i="1" dirty="0" err="1" smtClean="0">
                <a:latin typeface="Arial" charset="0"/>
              </a:rPr>
              <a:t>Lauret</a:t>
            </a:r>
            <a:r>
              <a:rPr lang="en-US" sz="1800" i="1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(BNL) et al.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9" name="Picture 4" descr="sta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34653"/>
            <a:ext cx="34290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800px-CMB_Timeline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991" y="1244601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4343400" y="3922562"/>
            <a:ext cx="4800600" cy="890138"/>
            <a:chOff x="4343400" y="4345887"/>
            <a:chExt cx="4800600" cy="890138"/>
          </a:xfrm>
        </p:grpSpPr>
        <p:pic>
          <p:nvPicPr>
            <p:cNvPr id="11" name="Picture 10" descr="tit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5967" y="4701480"/>
              <a:ext cx="3248033" cy="51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ew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4345887"/>
              <a:ext cx="1552567" cy="89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priceles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91" y="1898650"/>
            <a:ext cx="6223000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23889 0.2048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oilogocopy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5" y="-524939"/>
            <a:ext cx="2429933" cy="24299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73948" y="1320796"/>
            <a:ext cx="4038600" cy="5272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 NSF-funded observatory with requirements for adaptive, reliable, elastic computing</a:t>
            </a:r>
          </a:p>
          <a:p>
            <a:r>
              <a:rPr lang="en-US" dirty="0" smtClean="0"/>
              <a:t>Approach: </a:t>
            </a:r>
          </a:p>
          <a:p>
            <a:pPr lvl="1"/>
            <a:r>
              <a:rPr lang="en-US" dirty="0" smtClean="0"/>
              <a:t>Private Nimbus regional clouds -&gt; commercial clouds</a:t>
            </a:r>
          </a:p>
          <a:p>
            <a:pPr lvl="1"/>
            <a:r>
              <a:rPr lang="en-US" dirty="0" smtClean="0"/>
              <a:t>Highly Available (HA) services that provision resources on many clouds based on need</a:t>
            </a:r>
          </a:p>
          <a:p>
            <a:pPr lvl="1"/>
            <a:r>
              <a:rPr lang="en-US" dirty="0" smtClean="0"/>
              <a:t>Significant OOI CI infrastructure in data and sensor management based on this model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Scalability and reliability tests on 100s of EC2, </a:t>
            </a:r>
            <a:r>
              <a:rPr lang="en-US" dirty="0" err="1" smtClean="0"/>
              <a:t>FutureGrid</a:t>
            </a:r>
            <a:r>
              <a:rPr lang="en-US" dirty="0" smtClean="0"/>
              <a:t> and Magellan resources</a:t>
            </a:r>
          </a:p>
          <a:p>
            <a:pPr lvl="1"/>
            <a:r>
              <a:rPr lang="en-US" dirty="0" smtClean="0"/>
              <a:t>HA elastic services release in Spring 2011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4542121" cy="6142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58" y="3037034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 rot="19148021">
            <a:off x="5382454" y="3184277"/>
            <a:ext cx="3195602" cy="1212378"/>
            <a:chOff x="10611239" y="7605252"/>
            <a:chExt cx="3195602" cy="715877"/>
          </a:xfrm>
        </p:grpSpPr>
        <p:sp>
          <p:nvSpPr>
            <p:cNvPr id="11" name="Oval 10"/>
            <p:cNvSpPr/>
            <p:nvPr/>
          </p:nvSpPr>
          <p:spPr>
            <a:xfrm>
              <a:off x="10611239" y="7605252"/>
              <a:ext cx="3195602" cy="71587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02643" y="7803732"/>
              <a:ext cx="2698175" cy="27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Trail-blazing project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64022"/>
            <a:ext cx="3793067" cy="1143000"/>
          </a:xfrm>
        </p:spPr>
        <p:txBody>
          <a:bodyPr/>
          <a:lstStyle/>
          <a:p>
            <a:r>
              <a:rPr lang="en-US" dirty="0" smtClean="0"/>
              <a:t>Sky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062045"/>
            <a:ext cx="4837760" cy="529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Sky Computing = a Federation of Clouds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Combine resources obtained in multiple Nimbus clouds in </a:t>
            </a:r>
            <a:r>
              <a:rPr lang="en-US" dirty="0" err="1" smtClean="0"/>
              <a:t>FutureGrid</a:t>
            </a:r>
            <a:r>
              <a:rPr lang="en-US" dirty="0" smtClean="0"/>
              <a:t> and Grid’ 5000</a:t>
            </a:r>
          </a:p>
          <a:p>
            <a:pPr lvl="1"/>
            <a:r>
              <a:rPr lang="en-US" dirty="0" smtClean="0"/>
              <a:t>Combine Context Broker, </a:t>
            </a:r>
            <a:r>
              <a:rPr lang="en-US" dirty="0" err="1" smtClean="0"/>
              <a:t>ViNe</a:t>
            </a:r>
            <a:r>
              <a:rPr lang="en-US" dirty="0" smtClean="0"/>
              <a:t>, fast image deployment</a:t>
            </a:r>
          </a:p>
          <a:p>
            <a:pPr lvl="1"/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– largest ever of this type</a:t>
            </a:r>
          </a:p>
          <a:p>
            <a:r>
              <a:rPr lang="en-US" dirty="0" smtClean="0"/>
              <a:t>Grid’5000 Large Scale Deployment Challenge award</a:t>
            </a:r>
          </a:p>
          <a:p>
            <a:r>
              <a:rPr lang="en-US" dirty="0" smtClean="0"/>
              <a:t>Demonstrated at OGF 29 06/10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’10 poster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5" descr="gtb network v15.png"/>
          <p:cNvPicPr>
            <a:picLocks noChangeAspect="1"/>
          </p:cNvPicPr>
          <p:nvPr/>
        </p:nvPicPr>
        <p:blipFill>
          <a:blip r:embed="rId3"/>
          <a:srcRect t="-4877" b="-4877"/>
          <a:stretch>
            <a:fillRect/>
          </a:stretch>
        </p:blipFill>
        <p:spPr bwMode="auto">
          <a:xfrm>
            <a:off x="5486400" y="1481669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760" y="2718672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er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874" y="4224571"/>
            <a:ext cx="3726963" cy="219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4675" y="205940"/>
            <a:ext cx="284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i="1" dirty="0" smtClean="0"/>
              <a:t>Work by  Pierre </a:t>
            </a:r>
            <a:r>
              <a:rPr lang="en-US" i="1" dirty="0" err="1" smtClean="0"/>
              <a:t>Riteau</a:t>
            </a:r>
            <a:r>
              <a:rPr lang="en-US" i="1" dirty="0" smtClean="0"/>
              <a:t> et al, </a:t>
            </a:r>
          </a:p>
          <a:p>
            <a:pPr algn="ctr" fontAlgn="base"/>
            <a:r>
              <a:rPr lang="en-US" i="1" dirty="0" smtClean="0"/>
              <a:t>University of Rennes 1</a:t>
            </a:r>
          </a:p>
          <a:p>
            <a:endParaRPr lang="en-US" dirty="0"/>
          </a:p>
        </p:txBody>
      </p:sp>
      <p:pic>
        <p:nvPicPr>
          <p:cNvPr id="11" name="Picture 7" descr="pixture_reloaded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3631" y="3111399"/>
            <a:ext cx="860369" cy="5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obbs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976" y="5491534"/>
            <a:ext cx="1319623" cy="422066"/>
          </a:xfrm>
          <a:prstGeom prst="rect">
            <a:avLst/>
          </a:prstGeom>
        </p:spPr>
      </p:pic>
      <p:pic>
        <p:nvPicPr>
          <p:cNvPr id="13" name="Picture 21" descr="skyp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3836" y="912961"/>
            <a:ext cx="1214030" cy="1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0158" y="1027672"/>
            <a:ext cx="3837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kern="0" dirty="0" smtClean="0">
                <a:ea typeface="ＭＳ Ｐゴシック" charset="-128"/>
              </a:rPr>
              <a:t>“Sky Computing”</a:t>
            </a:r>
          </a:p>
          <a:p>
            <a:pPr marL="0" lvl="1"/>
            <a:r>
              <a:rPr lang="en-US" sz="1400" i="1" kern="0" dirty="0" smtClean="0">
                <a:ea typeface="ＭＳ Ｐゴシック" charset="-128"/>
              </a:rPr>
              <a:t>IEEE Internet Computing, September 2009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138" y="5821369"/>
            <a:ext cx="513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iSGTW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www.isgtw.org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/?pid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=1002832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sz="half" idx="2"/>
          </p:nvPr>
        </p:nvSpPr>
        <p:spPr>
          <a:xfrm>
            <a:off x="457200" y="1506541"/>
            <a:ext cx="4038600" cy="484980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BarBar</a:t>
            </a:r>
            <a:r>
              <a:rPr lang="en-US" dirty="0" smtClean="0"/>
              <a:t> Experiment at SLAC in Stanford, CA</a:t>
            </a:r>
          </a:p>
          <a:p>
            <a:r>
              <a:rPr lang="en-US" dirty="0" smtClean="0"/>
              <a:t>Using clouds to simulating electron-positron collisions in their detector </a:t>
            </a:r>
          </a:p>
          <a:p>
            <a:r>
              <a:rPr lang="en-US" dirty="0" smtClean="0"/>
              <a:t>Exploring virtualization as a vehicle for data preservation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Distributed Nimbus clouds</a:t>
            </a:r>
          </a:p>
          <a:p>
            <a:pPr lvl="1"/>
            <a:r>
              <a:rPr lang="en-US" dirty="0" smtClean="0"/>
              <a:t>Appliance preparation and management</a:t>
            </a:r>
          </a:p>
          <a:p>
            <a:pPr lvl="1"/>
            <a:r>
              <a:rPr lang="en-US" dirty="0" smtClean="0"/>
              <a:t>Cloud Scheduler</a:t>
            </a:r>
          </a:p>
          <a:p>
            <a:r>
              <a:rPr lang="en-US" dirty="0" smtClean="0"/>
              <a:t>Running production </a:t>
            </a:r>
            <a:r>
              <a:rPr lang="en-US" dirty="0" err="1" smtClean="0"/>
              <a:t>BaBar</a:t>
            </a:r>
            <a:r>
              <a:rPr lang="en-US" dirty="0" smtClean="0"/>
              <a:t>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NEWBABA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122241"/>
            <a:ext cx="4178300" cy="1384300"/>
          </a:xfrm>
          <a:prstGeom prst="rect">
            <a:avLst/>
          </a:prstGeom>
        </p:spPr>
      </p:pic>
      <p:pic>
        <p:nvPicPr>
          <p:cNvPr id="29" name="Picture 28" descr="barbar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99" y="1134535"/>
            <a:ext cx="1823267" cy="2946400"/>
          </a:xfrm>
          <a:prstGeom prst="rect">
            <a:avLst/>
          </a:prstGeom>
        </p:spPr>
      </p:pic>
      <p:pic>
        <p:nvPicPr>
          <p:cNvPr id="30" name="Picture 29" descr="barba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3" y="1219200"/>
            <a:ext cx="2432050" cy="1237575"/>
          </a:xfrm>
          <a:prstGeom prst="rect">
            <a:avLst/>
          </a:prstGeom>
        </p:spPr>
      </p:pic>
      <p:pic>
        <p:nvPicPr>
          <p:cNvPr id="31" name="Picture 30" descr="barbar3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659" y="2456775"/>
            <a:ext cx="3488267" cy="22945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r="32808"/>
          <a:stretch>
            <a:fillRect/>
          </a:stretch>
        </p:blipFill>
        <p:spPr>
          <a:xfrm>
            <a:off x="4415369" y="3183478"/>
            <a:ext cx="2978150" cy="1651000"/>
          </a:xfrm>
          <a:prstGeom prst="rect">
            <a:avLst/>
          </a:prstGeom>
        </p:spPr>
      </p:pic>
      <p:pic>
        <p:nvPicPr>
          <p:cNvPr id="33" name="Picture 32" descr="cloud_scheduler_logo_fa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530" y="4533900"/>
            <a:ext cx="2036257" cy="1822450"/>
          </a:xfrm>
          <a:prstGeom prst="rect">
            <a:avLst/>
          </a:prstGeom>
        </p:spPr>
      </p:pic>
      <p:pic>
        <p:nvPicPr>
          <p:cNvPr id="34" name="Picture 33" descr="nr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6093" y="203207"/>
            <a:ext cx="1337936" cy="218974"/>
          </a:xfrm>
          <a:prstGeom prst="rect">
            <a:avLst/>
          </a:prstGeom>
        </p:spPr>
      </p:pic>
      <p:pic>
        <p:nvPicPr>
          <p:cNvPr id="35" name="Picture 34" descr="UVic_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2555" y="115743"/>
            <a:ext cx="982823" cy="379491"/>
          </a:xfrm>
          <a:prstGeom prst="rect">
            <a:avLst/>
          </a:prstGeom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413897" y="512167"/>
            <a:ext cx="272762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3987" y="988367"/>
            <a:ext cx="231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Canadian Efforts</a:t>
            </a:r>
            <a:endParaRPr lang="en-US" sz="2400" i="1" dirty="0"/>
          </a:p>
        </p:txBody>
      </p:sp>
      <p:pic>
        <p:nvPicPr>
          <p:cNvPr id="27" name="Content Placeholder 3" descr="fig2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11"/>
              <a:srcRect t="-32183" b="-3218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rcRect t="-32183" b="-32183"/>
              <a:stretch>
                <a:fillRect/>
              </a:stretch>
            </p:blipFill>
          </mc:Fallback>
        </mc:AlternateContent>
        <p:spPr>
          <a:xfrm>
            <a:off x="5283190" y="2859357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Provide infrastructure for six observational astronomy survey projects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a Nimbus cloud on </a:t>
            </a:r>
            <a:r>
              <a:rPr lang="en-US" dirty="0" err="1" smtClean="0"/>
              <a:t>WestGrid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Dynamic Condor pool for astronomy </a:t>
            </a:r>
          </a:p>
          <a:p>
            <a:pPr lvl="1"/>
            <a:r>
              <a:rPr lang="en-US" dirty="0" smtClean="0"/>
              <a:t>Appliance creation and management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MACHO experiment Dark Matter search</a:t>
            </a:r>
          </a:p>
          <a:p>
            <a:pPr lvl="1"/>
            <a:r>
              <a:rPr lang="en-US" dirty="0" smtClean="0"/>
              <a:t>In production operation since July 2010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1" y="25404"/>
            <a:ext cx="4343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40224" y="2608175"/>
            <a:ext cx="4654551" cy="26386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16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9" name="Picture 8" descr="cloud_scheduler_logo_f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943" y="1430338"/>
            <a:ext cx="2036257" cy="1822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237" y="3064933"/>
            <a:ext cx="4432300" cy="1651000"/>
          </a:xfrm>
          <a:prstGeom prst="rect">
            <a:avLst/>
          </a:prstGeom>
        </p:spPr>
      </p:pic>
      <p:pic>
        <p:nvPicPr>
          <p:cNvPr id="14" name="Content Placeholder 5" descr="flat_jobs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6"/>
              <a:srcRect l="-6293" r="-629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rcRect l="-6293" r="-6293"/>
              <a:stretch>
                <a:fillRect/>
              </a:stretch>
            </p:blipFill>
          </mc:Fallback>
        </mc:AlternateContent>
        <p:spPr>
          <a:xfrm>
            <a:off x="4224866" y="3795363"/>
            <a:ext cx="4656667" cy="2560987"/>
          </a:xfrm>
        </p:spPr>
      </p:pic>
      <p:pic>
        <p:nvPicPr>
          <p:cNvPr id="15" name="Picture 14" descr="nrc_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2356" y="287872"/>
            <a:ext cx="1337936" cy="218974"/>
          </a:xfrm>
          <a:prstGeom prst="rect">
            <a:avLst/>
          </a:prstGeom>
        </p:spPr>
      </p:pic>
      <p:pic>
        <p:nvPicPr>
          <p:cNvPr id="16" name="Picture 15" descr="UVic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18" y="200408"/>
            <a:ext cx="982823" cy="379491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61500" y="647631"/>
            <a:ext cx="2663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 i="1" dirty="0">
                <a:latin typeface="Arial" charset="0"/>
              </a:rPr>
              <a:t>Work </a:t>
            </a:r>
            <a:r>
              <a:rPr lang="en-US" sz="1800" i="1" dirty="0" smtClean="0">
                <a:latin typeface="Arial" charset="0"/>
              </a:rPr>
              <a:t>by </a:t>
            </a:r>
            <a:r>
              <a:rPr lang="en-US" i="1" dirty="0" smtClean="0">
                <a:latin typeface="Arial" charset="0"/>
              </a:rPr>
              <a:t>the UVIC</a:t>
            </a:r>
            <a:r>
              <a:rPr lang="en-US" sz="1800" i="1" dirty="0" smtClean="0">
                <a:latin typeface="Arial" charset="0"/>
              </a:rPr>
              <a:t> team</a:t>
            </a:r>
            <a:endParaRPr lang="en-US" sz="18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5" descr="genome_analyzer_i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996" y="898523"/>
            <a:ext cx="2722710" cy="297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emergent need for processing</a:t>
            </a:r>
          </a:p>
          <a:p>
            <a:r>
              <a:rPr lang="en-US" dirty="0" smtClean="0"/>
              <a:t>A virtual appliance for automated and portable sequence analysis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Running on Nimbus Science Clouds, Magellan and EC2</a:t>
            </a:r>
          </a:p>
          <a:p>
            <a:pPr lvl="1"/>
            <a:r>
              <a:rPr lang="en-US" dirty="0" smtClean="0"/>
              <a:t>A platform for building appliances representing push-button pipelines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From desktop to cloud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clovr.org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4" descr="CloVR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05" y="152397"/>
            <a:ext cx="3352800" cy="12181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22536" y="145961"/>
            <a:ext cx="453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Sam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Angiuoli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Institute for Genome Sciences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University of Maryland School of Medicine</a:t>
            </a:r>
          </a:p>
          <a:p>
            <a:endParaRPr lang="en-US" dirty="0"/>
          </a:p>
        </p:txBody>
      </p:sp>
      <p:pic>
        <p:nvPicPr>
          <p:cNvPr id="119" name="Picture 15" descr="Screen shot 2010-10-03 at 12.29.14 PM.png"/>
          <p:cNvPicPr>
            <a:picLocks noChangeAspect="1"/>
          </p:cNvPicPr>
          <p:nvPr/>
        </p:nvPicPr>
        <p:blipFill>
          <a:blip r:embed="rId5"/>
          <a:srcRect t="16251" r="41211" b="3125"/>
          <a:stretch>
            <a:fillRect/>
          </a:stretch>
        </p:blipFill>
        <p:spPr bwMode="auto">
          <a:xfrm>
            <a:off x="4474343" y="2049767"/>
            <a:ext cx="3653806" cy="31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clovr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777" y="3848933"/>
            <a:ext cx="3816929" cy="250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1135" y="2130425"/>
            <a:ext cx="8001000" cy="1470025"/>
          </a:xfrm>
        </p:spPr>
        <p:txBody>
          <a:bodyPr/>
          <a:lstStyle/>
          <a:p>
            <a:r>
              <a:rPr lang="en-US" dirty="0" smtClean="0"/>
              <a:t>Coming Down the Assembly Line: Elastic Scaling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4707478"/>
            <a:ext cx="3877733" cy="12763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391" y="1532468"/>
            <a:ext cx="413173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2008: The ALICE proof-of-concept</a:t>
            </a:r>
          </a:p>
          <a:p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r>
              <a:rPr lang="en-US" dirty="0" smtClean="0"/>
              <a:t>2009: OOI pilot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5" y="133297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5" y="3009775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752" y="304364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269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39897" y="4930152"/>
            <a:ext cx="2912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Need for generic, HA,</a:t>
            </a:r>
          </a:p>
          <a:p>
            <a:pPr algn="ctr"/>
            <a:r>
              <a:rPr lang="en-US" sz="2400" i="1" dirty="0" smtClean="0"/>
              <a:t> elastic service model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6289" y="848145"/>
            <a:ext cx="639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Elasticity and reliability are different sides of the same coin.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228600"/>
            <a:ext cx="7308850" cy="762000"/>
          </a:xfrm>
        </p:spPr>
        <p:txBody>
          <a:bodyPr>
            <a:normAutofit/>
          </a:bodyPr>
          <a:lstStyle/>
          <a:p>
            <a:r>
              <a:rPr lang="en-US"/>
              <a:t>Cloud Computing for Science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2971800"/>
            <a:ext cx="3810000" cy="22098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/>
              <a:t>Need for </a:t>
            </a:r>
            <a:r>
              <a:rPr lang="en-US" sz="2400" dirty="0" smtClean="0"/>
              <a:t>control</a:t>
            </a:r>
          </a:p>
          <a:p>
            <a:r>
              <a:rPr lang="en-US" sz="2400" dirty="0" smtClean="0"/>
              <a:t>Complex codes</a:t>
            </a:r>
            <a:endParaRPr lang="en-US" sz="2400" dirty="0"/>
          </a:p>
        </p:txBody>
      </p:sp>
      <p:pic>
        <p:nvPicPr>
          <p:cNvPr id="75674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303868"/>
            <a:ext cx="487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Elasticity, Reliability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24" y="1159942"/>
            <a:ext cx="5130799" cy="51117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Assumption: a workload queue</a:t>
            </a:r>
          </a:p>
          <a:p>
            <a:pPr lvl="1"/>
            <a:r>
              <a:rPr lang="en-US" dirty="0" err="1" smtClean="0"/>
              <a:t>ALiEn</a:t>
            </a:r>
            <a:r>
              <a:rPr lang="en-US" dirty="0" smtClean="0"/>
              <a:t>, PBS, AMQP,…</a:t>
            </a:r>
          </a:p>
          <a:p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 properties a sensor</a:t>
            </a:r>
          </a:p>
          <a:p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across hybrid clouds</a:t>
            </a:r>
          </a:p>
          <a:p>
            <a:pPr lvl="1"/>
            <a:r>
              <a:rPr lang="en-US" dirty="0" smtClean="0"/>
              <a:t>Highly Available</a:t>
            </a:r>
          </a:p>
          <a:p>
            <a:pPr lvl="1"/>
            <a:r>
              <a:rPr lang="en-US" dirty="0" smtClean="0"/>
              <a:t>Scalable: latest tests scale to 100s of nodes on EC2, target is thousands</a:t>
            </a:r>
          </a:p>
          <a:p>
            <a:r>
              <a:rPr lang="en-US" dirty="0" smtClean="0"/>
              <a:t>Release in early 2011</a:t>
            </a:r>
          </a:p>
          <a:p>
            <a:pPr lvl="1"/>
            <a:r>
              <a:rPr lang="en-US" dirty="0" smtClean="0"/>
              <a:t>Customizable to input, policy, provider,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6754" y="1532468"/>
            <a:ext cx="191083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 with a queue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3842" y="2235200"/>
            <a:ext cx="19766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9334" y="3759201"/>
            <a:ext cx="2005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Provision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4123" y="3032669"/>
            <a:ext cx="7360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5808134" y="4690540"/>
            <a:ext cx="1286930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566754" y="5635106"/>
            <a:ext cx="1910837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823197" y="4690540"/>
            <a:ext cx="1032933" cy="741370"/>
          </a:xfrm>
          <a:prstGeom prst="cloudCallout">
            <a:avLst>
              <a:gd name="adj1" fmla="val -9358"/>
              <a:gd name="adj2" fmla="val 99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8" idx="2"/>
            <a:endCxn id="10" idx="0"/>
          </p:cNvCxnSpPr>
          <p:nvPr/>
        </p:nvCxnSpPr>
        <p:spPr>
          <a:xfrm rot="5400000">
            <a:off x="7355473" y="2068500"/>
            <a:ext cx="333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16200000" flipH="1">
            <a:off x="7308104" y="2818599"/>
            <a:ext cx="42813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</p:cNvCxnSpPr>
          <p:nvPr/>
        </p:nvCxnSpPr>
        <p:spPr>
          <a:xfrm rot="16200000" flipH="1">
            <a:off x="7343573" y="3580600"/>
            <a:ext cx="357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</p:cNvCxnSpPr>
          <p:nvPr/>
        </p:nvCxnSpPr>
        <p:spPr>
          <a:xfrm rot="16200000" flipH="1">
            <a:off x="6768887" y="4881818"/>
            <a:ext cx="150657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</p:cNvCxnSpPr>
          <p:nvPr/>
        </p:nvCxnSpPr>
        <p:spPr>
          <a:xfrm rot="5400000">
            <a:off x="6955620" y="4166378"/>
            <a:ext cx="604398" cy="528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5" idx="3"/>
          </p:cNvCxnSpPr>
          <p:nvPr/>
        </p:nvCxnSpPr>
        <p:spPr>
          <a:xfrm rot="16200000" flipH="1">
            <a:off x="7628720" y="4021985"/>
            <a:ext cx="604396" cy="817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Team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githu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4" y="1322914"/>
            <a:ext cx="8171603" cy="4722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Nimbus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err="1" smtClean="0"/>
              <a:t>Comitters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github.tiff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23367" y="1078978"/>
            <a:ext cx="8171603" cy="47222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7"/>
            <a:ext cx="8229600" cy="4525963"/>
          </a:xfrm>
        </p:spPr>
        <p:txBody>
          <a:bodyPr/>
          <a:lstStyle/>
          <a:p>
            <a:r>
              <a:rPr lang="en-US" dirty="0" smtClean="0"/>
              <a:t>Necessary conditions</a:t>
            </a:r>
          </a:p>
          <a:p>
            <a:pPr lvl="1"/>
            <a:r>
              <a:rPr lang="en-US" dirty="0" smtClean="0"/>
              <a:t>Open source license</a:t>
            </a:r>
          </a:p>
          <a:p>
            <a:pPr lvl="1"/>
            <a:r>
              <a:rPr lang="en-US" dirty="0" smtClean="0"/>
              <a:t>Open code</a:t>
            </a:r>
          </a:p>
          <a:p>
            <a:r>
              <a:rPr lang="en-US" dirty="0" smtClean="0"/>
              <a:t>Sufficient conditions</a:t>
            </a:r>
          </a:p>
          <a:p>
            <a:pPr lvl="1"/>
            <a:r>
              <a:rPr lang="en-US" dirty="0" smtClean="0"/>
              <a:t>Design for extensibility</a:t>
            </a:r>
          </a:p>
          <a:p>
            <a:pPr lvl="1"/>
            <a:r>
              <a:rPr lang="en-US" dirty="0" smtClean="0"/>
              <a:t>Acceptance test framework</a:t>
            </a:r>
          </a:p>
          <a:p>
            <a:pPr lvl="1"/>
            <a:r>
              <a:rPr lang="en-US" dirty="0" smtClean="0"/>
              <a:t>Social coding mechanisms</a:t>
            </a:r>
          </a:p>
          <a:p>
            <a:pPr lvl="1"/>
            <a:r>
              <a:rPr lang="en-US" dirty="0" smtClean="0"/>
              <a:t>Inclusive team dynamic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github.tiff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23367" y="1078978"/>
            <a:ext cx="8171603" cy="472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" y="1397004"/>
            <a:ext cx="8940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Cloud computing is</a:t>
            </a:r>
            <a:r>
              <a:rPr lang="en-US" dirty="0" smtClean="0"/>
              <a:t> </a:t>
            </a:r>
            <a:r>
              <a:rPr lang="en-US" dirty="0" smtClean="0"/>
              <a:t>a powerful tool for science</a:t>
            </a:r>
            <a:endParaRPr lang="en-US" dirty="0" smtClean="0"/>
          </a:p>
          <a:p>
            <a:r>
              <a:rPr lang="en-US" dirty="0" smtClean="0"/>
              <a:t>A change of paradigm -&gt; a change of pattern</a:t>
            </a:r>
          </a:p>
          <a:p>
            <a:pPr lvl="1"/>
            <a:r>
              <a:rPr lang="en-US" dirty="0" smtClean="0"/>
              <a:t>New technology requirements</a:t>
            </a:r>
          </a:p>
          <a:p>
            <a:pPr lvl="2"/>
            <a:r>
              <a:rPr lang="en-US" dirty="0" smtClean="0"/>
              <a:t>Cost comparisons,</a:t>
            </a:r>
            <a:r>
              <a:rPr lang="en-US" dirty="0" smtClean="0"/>
              <a:t> elastic scaling</a:t>
            </a:r>
            <a:r>
              <a:rPr lang="en-US" dirty="0" smtClean="0"/>
              <a:t>, data management</a:t>
            </a:r>
            <a:r>
              <a:rPr lang="en-US" dirty="0" smtClean="0"/>
              <a:t>, resource management,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New work patterns and new </a:t>
            </a:r>
            <a:r>
              <a:rPr lang="en-US" dirty="0" smtClean="0"/>
              <a:t>opportunities</a:t>
            </a:r>
          </a:p>
          <a:p>
            <a:pPr lvl="2"/>
            <a:r>
              <a:rPr lang="en-US" dirty="0" smtClean="0"/>
              <a:t>Appliances, elastic scaling integration, etc.</a:t>
            </a:r>
            <a:endParaRPr lang="en-US" dirty="0" smtClean="0"/>
          </a:p>
          <a:p>
            <a:r>
              <a:rPr lang="en-US" dirty="0" smtClean="0"/>
              <a:t>Open source an essential tool to effect change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82133" y="1163643"/>
            <a:ext cx="7230534" cy="49387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Enable developers to extend, experiment and customize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05467" y="4080937"/>
            <a:ext cx="6451599" cy="14731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405467" y="2082804"/>
            <a:ext cx="6451599" cy="16933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62480" y="4080942"/>
            <a:ext cx="353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Infrastructure-as-a-Service Tools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338" y="2082804"/>
            <a:ext cx="232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Sky Computing Tools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555073"/>
            <a:ext cx="2133600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88801" y="4555073"/>
            <a:ext cx="2133600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95680" y="2692403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45840" y="2692402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91806" y="2692403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Nimbus Clients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1163643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0" grpId="0" animBg="1"/>
      <p:bldP spid="11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54"/>
            <a:ext cx="8229600" cy="1143000"/>
          </a:xfrm>
        </p:spPr>
        <p:txBody>
          <a:bodyPr/>
          <a:lstStyle/>
          <a:p>
            <a:r>
              <a:rPr lang="en-US" dirty="0" smtClean="0"/>
              <a:t>Tutorial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21" y="2469848"/>
            <a:ext cx="971553" cy="639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356" y="899188"/>
            <a:ext cx="2457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Part I (9 AM): </a:t>
            </a:r>
            <a:endParaRPr lang="en-US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68222" y="3936424"/>
            <a:ext cx="2661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Part II (11 AM)</a:t>
            </a:r>
            <a:endParaRPr lang="en-US" sz="3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122750" y="1688306"/>
            <a:ext cx="406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Introduction to Nimbus</a:t>
            </a:r>
            <a:endParaRPr lang="en-US" sz="2800" dirty="0"/>
          </a:p>
        </p:txBody>
      </p:sp>
      <p:pic>
        <p:nvPicPr>
          <p:cNvPr id="10" name="Picture 9" descr="nimbus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0" y="4588932"/>
            <a:ext cx="1316186" cy="797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3" y="1541062"/>
            <a:ext cx="632334" cy="838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81212" y="2524678"/>
            <a:ext cx="423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Hands-on: Get on the Cloud</a:t>
            </a:r>
            <a:endParaRPr lang="en-US" sz="2800" dirty="0"/>
          </a:p>
        </p:txBody>
      </p:sp>
      <p:pic>
        <p:nvPicPr>
          <p:cNvPr id="15" name="Picture 14" descr="nimbus intro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21" y="1572399"/>
            <a:ext cx="1479550" cy="7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825689" y="3220711"/>
            <a:ext cx="46618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Break (10:30 AM – 11 AM)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6934" y="4690530"/>
            <a:ext cx="46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Nimbus Architecture Overview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0" y="5530481"/>
            <a:ext cx="971553" cy="639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32011" y="5585311"/>
            <a:ext cx="457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Hands-on: Nimbus Installation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</a:t>
            </a:r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9688" y="2870200"/>
            <a:ext cx="484187" cy="517525"/>
            <a:chOff x="1008" y="1175"/>
            <a:chExt cx="305" cy="326"/>
          </a:xfrm>
        </p:grpSpPr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008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4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03425" y="2870200"/>
            <a:ext cx="484188" cy="517525"/>
            <a:chOff x="645" y="1175"/>
            <a:chExt cx="305" cy="326"/>
          </a:xfrm>
        </p:grpSpPr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645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27163" y="2870200"/>
            <a:ext cx="484187" cy="517525"/>
            <a:chOff x="282" y="1175"/>
            <a:chExt cx="305" cy="326"/>
          </a:xfrm>
        </p:grpSpPr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6" name="AutoShape 51"/>
          <p:cNvCxnSpPr>
            <a:cxnSpLocks noChangeShapeType="1"/>
            <a:endCxn id="57" idx="1"/>
          </p:cNvCxnSpPr>
          <p:nvPr/>
        </p:nvCxnSpPr>
        <p:spPr bwMode="auto">
          <a:xfrm flipV="1">
            <a:off x="3200400" y="2663825"/>
            <a:ext cx="16764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ffectLst/>
        </p:spPr>
      </p:cxn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61068" y="1603374"/>
            <a:ext cx="1115141" cy="106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Nimbus </a:t>
            </a:r>
            <a:r>
              <a:rPr lang="en-US" dirty="0" err="1" smtClean="0"/>
              <a:t>IaaS</a:t>
            </a:r>
            <a:r>
              <a:rPr lang="en-US" dirty="0" smtClean="0"/>
              <a:t>: How it 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676775" y="1647825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23622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94425" y="2006600"/>
            <a:ext cx="484188" cy="517525"/>
            <a:chOff x="3902" y="1264"/>
            <a:chExt cx="305" cy="326"/>
          </a:xfrm>
        </p:grpSpPr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2947988" y="2566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947988" y="30241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2947988" y="3455988"/>
            <a:ext cx="914400" cy="228600"/>
          </a:xfrm>
          <a:prstGeom prst="roundRect">
            <a:avLst>
              <a:gd name="adj" fmla="val 694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" name="AutoShape 47"/>
          <p:cNvCxnSpPr>
            <a:cxnSpLocks noChangeShapeType="1"/>
            <a:stCxn id="62" idx="1"/>
            <a:endCxn id="47" idx="3"/>
          </p:cNvCxnSpPr>
          <p:nvPr/>
        </p:nvCxnSpPr>
        <p:spPr bwMode="auto">
          <a:xfrm flipH="1">
            <a:off x="3862388" y="2663825"/>
            <a:ext cx="1014412" cy="906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62" idx="1"/>
            <a:endCxn id="46" idx="3"/>
          </p:cNvCxnSpPr>
          <p:nvPr/>
        </p:nvCxnSpPr>
        <p:spPr bwMode="auto">
          <a:xfrm flipH="1">
            <a:off x="3862388" y="2663825"/>
            <a:ext cx="1014412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62" idx="1"/>
            <a:endCxn id="45" idx="3"/>
          </p:cNvCxnSpPr>
          <p:nvPr/>
        </p:nvCxnSpPr>
        <p:spPr bwMode="auto">
          <a:xfrm flipH="1">
            <a:off x="3862388" y="2663825"/>
            <a:ext cx="1014412" cy="17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954694" y="1676400"/>
            <a:ext cx="2337171" cy="561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Nimbus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publishes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each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</a:t>
            </a:r>
            <a:endParaRPr lang="en-GB" sz="1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2322513" y="23971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84138" y="3240088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find out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information about their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(e.g. what IP</a:t>
            </a:r>
            <a:endParaRPr lang="en-GB" sz="1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 VM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was bound to)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157163" y="5076825"/>
            <a:ext cx="2514600" cy="103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Users can interact directly with their</a:t>
            </a:r>
            <a:r>
              <a:rPr lang="en-GB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VM in </a:t>
            </a:r>
            <a:r>
              <a:rPr lang="en-GB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same way the would with a physical machine.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3429000" y="3779838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" name="AutoShape 58"/>
          <p:cNvCxnSpPr>
            <a:cxnSpLocks noChangeShapeType="1"/>
          </p:cNvCxnSpPr>
          <p:nvPr/>
        </p:nvCxnSpPr>
        <p:spPr bwMode="auto">
          <a:xfrm flipV="1">
            <a:off x="4019550" y="3079750"/>
            <a:ext cx="3836988" cy="1684338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0" name="AutoShape 59"/>
          <p:cNvCxnSpPr>
            <a:cxnSpLocks noChangeShapeType="1"/>
          </p:cNvCxnSpPr>
          <p:nvPr/>
        </p:nvCxnSpPr>
        <p:spPr bwMode="auto">
          <a:xfrm flipV="1">
            <a:off x="3333750" y="2265363"/>
            <a:ext cx="2862263" cy="2270125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60"/>
          <p:cNvCxnSpPr>
            <a:cxnSpLocks noChangeShapeType="1"/>
          </p:cNvCxnSpPr>
          <p:nvPr/>
        </p:nvCxnSpPr>
        <p:spPr bwMode="auto">
          <a:xfrm flipV="1">
            <a:off x="3333750" y="4783138"/>
            <a:ext cx="2851150" cy="590550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876800" y="24384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93914" y="4142977"/>
            <a:ext cx="740927" cy="7056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9884" y="4463255"/>
            <a:ext cx="740927" cy="7056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31006" y="5016503"/>
            <a:ext cx="740927" cy="70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5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5400000">
            <a:off x="4417722" y="4462367"/>
            <a:ext cx="580537" cy="1588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17588" y="2963335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Nimbus Elastic Provisioning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16271" y="1427204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Creating Common Context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Sky Computing Tools:</a:t>
            </a:r>
            <a:br>
              <a:rPr lang="en-US" dirty="0" smtClean="0"/>
            </a:br>
            <a:r>
              <a:rPr lang="en-US" dirty="0" smtClean="0"/>
              <a:t>Working with Hybrid 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1607" y="5103283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FNAL)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2" y="5035551"/>
            <a:ext cx="3014137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Science Clouds)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99202" y="5086350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EC2)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547284" y="4827587"/>
            <a:ext cx="484187" cy="517525"/>
            <a:chOff x="282" y="1175"/>
            <a:chExt cx="305" cy="326"/>
          </a:xfrm>
        </p:grpSpPr>
        <p:sp>
          <p:nvSpPr>
            <p:cNvPr id="18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695695" y="4844520"/>
            <a:ext cx="484187" cy="517525"/>
            <a:chOff x="282" y="1175"/>
            <a:chExt cx="305" cy="326"/>
          </a:xfrm>
        </p:grpSpPr>
        <p:sp>
          <p:nvSpPr>
            <p:cNvPr id="21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89685" y="4827587"/>
            <a:ext cx="484187" cy="517525"/>
            <a:chOff x="282" y="1175"/>
            <a:chExt cx="305" cy="326"/>
          </a:xfrm>
        </p:grpSpPr>
        <p:sp>
          <p:nvSpPr>
            <p:cNvPr id="24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0975" y="4827587"/>
            <a:ext cx="484187" cy="517525"/>
            <a:chOff x="282" y="1175"/>
            <a:chExt cx="305" cy="326"/>
          </a:xfrm>
        </p:grpSpPr>
        <p:sp>
          <p:nvSpPr>
            <p:cNvPr id="27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027333" y="4844520"/>
            <a:ext cx="484187" cy="517525"/>
            <a:chOff x="282" y="1175"/>
            <a:chExt cx="305" cy="326"/>
          </a:xfrm>
        </p:grpSpPr>
        <p:sp>
          <p:nvSpPr>
            <p:cNvPr id="30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21323" y="4827587"/>
            <a:ext cx="484187" cy="517525"/>
            <a:chOff x="282" y="1175"/>
            <a:chExt cx="305" cy="326"/>
          </a:xfrm>
        </p:grpSpPr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8202613" y="4827587"/>
            <a:ext cx="484187" cy="517525"/>
            <a:chOff x="282" y="1175"/>
            <a:chExt cx="305" cy="326"/>
          </a:xfrm>
        </p:grpSpPr>
        <p:sp>
          <p:nvSpPr>
            <p:cNvPr id="36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434680" y="3539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03595" y="3774533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 provisioning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45190" y="3539068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scaling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6347" y="37745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3"/>
          </p:cNvCxnSpPr>
          <p:nvPr/>
        </p:nvCxnSpPr>
        <p:spPr>
          <a:xfrm rot="5400000">
            <a:off x="1587035" y="4140024"/>
            <a:ext cx="517638" cy="447914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5"/>
          </p:cNvCxnSpPr>
          <p:nvPr/>
        </p:nvCxnSpPr>
        <p:spPr>
          <a:xfrm rot="16200000" flipH="1">
            <a:off x="7099028" y="4156523"/>
            <a:ext cx="648268" cy="545545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42976" y="4827587"/>
            <a:ext cx="484187" cy="517525"/>
            <a:chOff x="282" y="1175"/>
            <a:chExt cx="305" cy="326"/>
          </a:xfrm>
        </p:grpSpPr>
        <p:sp>
          <p:nvSpPr>
            <p:cNvPr id="9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L 0.19063 -0.3801 " pathEditMode="relative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908 -0.38033 " pathEditMode="relative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81481E-6 L 0.00746 -0.38033 " pathEditMode="relative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7.77778E-6 L -8.33333E-6 -0.38056 " pathEditMode="relative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8.33333E-7 -0.38056 " pathEditMode="relative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-0.16372 -0.37801 " pathEditMode="relative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33333E-6 L -0.1632 -0.37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493 -0.380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" grpId="0" animBg="1"/>
      <p:bldP spid="6" grpId="0" animBg="1"/>
      <p:bldP spid="7" grpId="0" animBg="1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Nimbus: A Highly-Configurable </a:t>
            </a:r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170330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572000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501717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5639" y="5881594"/>
            <a:ext cx="67935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HDFS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Brief History of Nimbus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7696200" y="21336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6704013" y="4451350"/>
            <a:ext cx="0" cy="1203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5156200"/>
            <a:ext cx="2411413" cy="11684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latin typeface="Arial" charset="0"/>
              </a:rPr>
              <a:t>“A Case for Grid Computing on VMs”</a:t>
            </a:r>
          </a:p>
          <a:p>
            <a:pPr algn="ctr"/>
            <a:r>
              <a:rPr lang="en-US" sz="1400" i="1">
                <a:latin typeface="Arial" charset="0"/>
              </a:rPr>
              <a:t>In-Vigo, VIOLIN, DVEs,</a:t>
            </a:r>
          </a:p>
          <a:p>
            <a:pPr algn="ctr"/>
            <a:r>
              <a:rPr lang="en-US" sz="1400" i="1">
                <a:latin typeface="Arial" charset="0"/>
              </a:rPr>
              <a:t>Dynamic accounts</a:t>
            </a:r>
          </a:p>
          <a:p>
            <a:pPr algn="ctr"/>
            <a:r>
              <a:rPr lang="en-US" sz="1400" i="1">
                <a:latin typeface="Arial" charset="0"/>
              </a:rPr>
              <a:t>Policy-driven negotiation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9600" y="3079750"/>
            <a:ext cx="1393825" cy="34925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Xen released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762000" y="44513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8600" y="4435475"/>
            <a:ext cx="85344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295400" y="346075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3276600" y="4435475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572000" y="3581400"/>
            <a:ext cx="0" cy="869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638800" y="277495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400800" y="368935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381000" y="44513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9624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12788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1628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8288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8956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0292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096000" y="4375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 descr="BIZ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919413"/>
            <a:ext cx="1371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x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8435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tar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92275"/>
            <a:ext cx="152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810000" y="3548063"/>
            <a:ext cx="1427163" cy="338137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EC2 released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029200" y="2149475"/>
            <a:ext cx="1246188" cy="838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First STAR </a:t>
            </a:r>
          </a:p>
          <a:p>
            <a:pPr algn="ctr"/>
            <a:r>
              <a:rPr lang="en-US">
                <a:latin typeface="Arial" charset="0"/>
              </a:rPr>
              <a:t>production</a:t>
            </a:r>
          </a:p>
          <a:p>
            <a:pPr algn="ctr"/>
            <a:r>
              <a:rPr lang="en-US">
                <a:latin typeface="Arial" charset="0"/>
              </a:rPr>
              <a:t>run on EC2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791200" y="3171825"/>
            <a:ext cx="1609725" cy="584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Science Clouds</a:t>
            </a:r>
          </a:p>
          <a:p>
            <a:pPr algn="ctr"/>
            <a:r>
              <a:rPr lang="en-US">
                <a:latin typeface="Arial" charset="0"/>
              </a:rPr>
              <a:t>available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915025" y="5181600"/>
            <a:ext cx="1552575" cy="830263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Nimbus </a:t>
            </a:r>
          </a:p>
          <a:p>
            <a:pPr algn="ctr"/>
            <a:r>
              <a:rPr lang="en-US">
                <a:latin typeface="Arial" charset="0"/>
              </a:rPr>
              <a:t>Context Broker</a:t>
            </a:r>
          </a:p>
          <a:p>
            <a:pPr algn="ctr"/>
            <a:r>
              <a:rPr lang="en-US">
                <a:latin typeface="Arial" charset="0"/>
              </a:rPr>
              <a:t>release</a:t>
            </a:r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8077200" y="435927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772400" y="4511675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2010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1336675" cy="584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First Nimbus</a:t>
            </a:r>
          </a:p>
          <a:p>
            <a:pPr algn="ctr"/>
            <a:r>
              <a:rPr lang="en-US">
                <a:latin typeface="Arial" charset="0"/>
              </a:rPr>
              <a:t>release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8305800" y="3581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753350" y="2835275"/>
            <a:ext cx="1381125" cy="830263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Experimental</a:t>
            </a:r>
          </a:p>
          <a:p>
            <a:pPr algn="ctr"/>
            <a:r>
              <a:rPr lang="en-US">
                <a:latin typeface="Arial" charset="0"/>
              </a:rPr>
              <a:t>Clouds for</a:t>
            </a:r>
          </a:p>
          <a:p>
            <a:pPr algn="ctr"/>
            <a:r>
              <a:rPr lang="en-US">
                <a:latin typeface="Arial" charset="0"/>
              </a:rPr>
              <a:t>Science</a:t>
            </a:r>
          </a:p>
        </p:txBody>
      </p:sp>
      <p:pic>
        <p:nvPicPr>
          <p:cNvPr id="42" name="Picture 41" descr="pixture_reloaded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905000"/>
            <a:ext cx="91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magellan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3513" y="2490788"/>
            <a:ext cx="13604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791200" y="4495800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2008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657600" y="4495800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2006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524000" y="4495800"/>
            <a:ext cx="690563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Arial" charset="0"/>
              </a:rPr>
              <a:t>2004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7315200" y="1854200"/>
            <a:ext cx="685800" cy="584200"/>
          </a:xfrm>
          <a:prstGeom prst="rect">
            <a:avLst/>
          </a:prstGeom>
          <a:solidFill>
            <a:srgbClr val="CFABF7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OOI</a:t>
            </a:r>
          </a:p>
          <a:p>
            <a:pPr algn="ctr"/>
            <a:r>
              <a:rPr lang="en-US">
                <a:latin typeface="Arial" charset="0"/>
              </a:rPr>
              <a:t>starts</a:t>
            </a:r>
          </a:p>
        </p:txBody>
      </p:sp>
      <p:pic>
        <p:nvPicPr>
          <p:cNvPr id="48" name="Picture 47" descr="ooi-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1371600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46991</TotalTime>
  <Words>1265</Words>
  <Application>Microsoft Macintosh PowerPoint</Application>
  <PresentationFormat>On-screen Show (4:3)</PresentationFormat>
  <Paragraphs>364</Paragraphs>
  <Slides>26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Nimbus Tutorial: An Introduction to Nimbus</vt:lpstr>
      <vt:lpstr>Cloud Computing for Science</vt:lpstr>
      <vt:lpstr>Nimbus Goals</vt:lpstr>
      <vt:lpstr>Tutorial Overview</vt:lpstr>
      <vt:lpstr>Nimbus IaaS: How it Works</vt:lpstr>
      <vt:lpstr>Nimbus IaaS: How it Works</vt:lpstr>
      <vt:lpstr>Sky Computing Tools: Working with Hybrid Clouds</vt:lpstr>
      <vt:lpstr>Nimbus: A Highly-Configurable IaaS Architecture</vt:lpstr>
      <vt:lpstr>A Brief History of Nimbus</vt:lpstr>
      <vt:lpstr>Resources, Applications and Ecosystem</vt:lpstr>
      <vt:lpstr>Scientific Cloud Resources</vt:lpstr>
      <vt:lpstr>Slide 12</vt:lpstr>
      <vt:lpstr>Slide 13</vt:lpstr>
      <vt:lpstr>Sky Computing</vt:lpstr>
      <vt:lpstr>Slide 15</vt:lpstr>
      <vt:lpstr>Slide 16</vt:lpstr>
      <vt:lpstr>Slide 17</vt:lpstr>
      <vt:lpstr>Coming Down the Assembly Line: Elastic Scaling</vt:lpstr>
      <vt:lpstr>Elasticity, Reliability and Failure</vt:lpstr>
      <vt:lpstr>Elasticity, Reliability and Failure</vt:lpstr>
      <vt:lpstr>Nimbus Team</vt:lpstr>
      <vt:lpstr>Nimbus Collaboration</vt:lpstr>
      <vt:lpstr>The Nimbus Team</vt:lpstr>
      <vt:lpstr>Open Source Project</vt:lpstr>
      <vt:lpstr>Parting Thoughts</vt:lpstr>
      <vt:lpstr>Slide 26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149</cp:revision>
  <cp:lastPrinted>2010-12-06T12:31:46Z</cp:lastPrinted>
  <dcterms:created xsi:type="dcterms:W3CDTF">2010-12-01T20:06:00Z</dcterms:created>
  <dcterms:modified xsi:type="dcterms:W3CDTF">2010-12-06T17:15:40Z</dcterms:modified>
</cp:coreProperties>
</file>