
<file path=[Content_Types].xml><?xml version="1.0" encoding="utf-8"?>
<Types xmlns="http://schemas.openxmlformats.org/package/2006/content-types">
  <Override PartName="/ppt/slides/slide9.xml" ContentType="application/vnd.openxmlformats-officedocument.presentationml.slide+xml"/>
  <Default Extension="emf" ContentType="image/x-emf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ppt/embeddings/oleObject1.bin" ContentType="application/vnd.openxmlformats-officedocument.oleObject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Default Extension="pdf" ContentType="application/pdf"/>
  <Default Extension="gif" ContentType="image/gif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Default Extension="tiff" ContentType="image/tiff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995" r:id="rId1"/>
  </p:sldMasterIdLst>
  <p:notesMasterIdLst>
    <p:notesMasterId r:id="rId18"/>
  </p:notesMasterIdLst>
  <p:handoutMasterIdLst>
    <p:handoutMasterId r:id="rId19"/>
  </p:handoutMasterIdLst>
  <p:sldIdLst>
    <p:sldId id="286" r:id="rId2"/>
    <p:sldId id="385" r:id="rId3"/>
    <p:sldId id="356" r:id="rId4"/>
    <p:sldId id="380" r:id="rId5"/>
    <p:sldId id="359" r:id="rId6"/>
    <p:sldId id="383" r:id="rId7"/>
    <p:sldId id="361" r:id="rId8"/>
    <p:sldId id="362" r:id="rId9"/>
    <p:sldId id="374" r:id="rId10"/>
    <p:sldId id="384" r:id="rId11"/>
    <p:sldId id="381" r:id="rId12"/>
    <p:sldId id="365" r:id="rId13"/>
    <p:sldId id="321" r:id="rId14"/>
    <p:sldId id="382" r:id="rId15"/>
    <p:sldId id="320" r:id="rId16"/>
    <p:sldId id="379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0C2268"/>
    <a:srgbClr val="CCCC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>
        <p:scale>
          <a:sx n="75" d="100"/>
          <a:sy n="75" d="100"/>
        </p:scale>
        <p:origin x="-116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C26DCB-E814-3543-B4B7-34503F3B5B43}" type="datetimeFigureOut">
              <a:rPr lang="en-US" smtClean="0"/>
              <a:pPr/>
              <a:t>4/12/11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64524F-D773-DD44-A1EC-B2062652CB2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E937D8-8A33-BD42-9C3D-79BFF088E911}" type="datetimeFigureOut">
              <a:rPr lang="en-US" smtClean="0"/>
              <a:pPr/>
              <a:t>4/12/11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EE2F9D-DB4A-FD44-ADAF-DB44CE59A7C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874CAB-3EAE-1146-9866-E50415A68FC1}" type="slidenum">
              <a:rPr lang="en-US"/>
              <a:pPr/>
              <a:t>2</a:t>
            </a:fld>
            <a:endParaRPr lang="en-US"/>
          </a:p>
        </p:txBody>
      </p:sp>
      <p:sp>
        <p:nvSpPr>
          <p:cNvPr id="75776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E2F9D-DB4A-FD44-ADAF-DB44CE59A7C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E2F9D-DB4A-FD44-ADAF-DB44CE59A7C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C602CBB-F817-5C46-8DAA-85C962AF7FBB}" type="datetime1">
              <a:rPr lang="en-US" smtClean="0"/>
              <a:pPr/>
              <a:t>4/12/11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                                </a:t>
            </a:r>
            <a:fld id="{A2B401F1-9CC9-2046-AFEE-B9B0CD64CD89}" type="slidenum">
              <a:rPr lang="en-US" sz="1400" smtClean="0"/>
              <a:pPr/>
              <a:t>‹#›</a:t>
            </a:fld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7366E42-E3CD-E04D-A513-68BFFECDE106}" type="datetime1">
              <a:rPr lang="en-US" smtClean="0"/>
              <a:pPr/>
              <a:t>4/12/11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420888-0914-7045-AADF-1504C9455C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5CB77E-D43D-4046-B9A6-27A5469A05F0}" type="datetime1">
              <a:rPr lang="en-US" smtClean="0"/>
              <a:pPr/>
              <a:t>4/12/11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420888-0914-7045-AADF-1504C9455C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6200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600200"/>
            <a:ext cx="3810000" cy="43434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6553200"/>
            <a:ext cx="7543800" cy="304800"/>
          </a:xfrm>
        </p:spPr>
        <p:txBody>
          <a:bodyPr/>
          <a:lstStyle>
            <a:lvl1pPr>
              <a:defRPr smtClean="0"/>
            </a:lvl1pPr>
          </a:lstStyle>
          <a:p>
            <a:fld id="{0B93A482-6A13-A946-9560-35FB258DD13C}" type="datetime1">
              <a:rPr lang="en-US"/>
              <a:pPr/>
              <a:t>4/13/11</a:t>
            </a:fld>
            <a:r>
              <a:rPr lang="en-US"/>
              <a:t>                  The Nimbus Toolkit: http//workspace.globus.org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010400" y="6248400"/>
            <a:ext cx="1905000" cy="304800"/>
          </a:xfrm>
        </p:spPr>
        <p:txBody>
          <a:bodyPr/>
          <a:lstStyle>
            <a:lvl1pPr>
              <a:defRPr smtClean="0"/>
            </a:lvl1pPr>
          </a:lstStyle>
          <a:p>
            <a:fld id="{053F1BAB-7313-474E-BBD3-7AEF1F381D64}" type="slidenum">
              <a:rPr lang="en-US"/>
              <a:pPr/>
              <a:t>‹#›</a:t>
            </a:fld>
            <a:endParaRPr lang="en-US" sz="1400">
              <a:latin typeface="+mn-lt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8779CEB-1BC7-0641-9AF0-1114A67827A4}" type="datetime1">
              <a:rPr lang="en-US" smtClean="0"/>
              <a:pPr/>
              <a:t>4/12/11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420888-0914-7045-AADF-1504C9455C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E6D8B8F-1949-C448-98E1-F68B61169813}" type="datetime1">
              <a:rPr lang="en-US" smtClean="0"/>
              <a:pPr/>
              <a:t>4/12/11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8B9790B-C156-B44F-88B2-48931E908AC0}" type="datetime1">
              <a:rPr lang="en-US" smtClean="0"/>
              <a:pPr/>
              <a:t>4/12/11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420888-0914-7045-AADF-1504C9455C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2D7582-BDD4-A540-A9EC-317D7C3CD090}" type="datetime1">
              <a:rPr lang="en-US" smtClean="0"/>
              <a:pPr/>
              <a:t>4/12/11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420888-0914-7045-AADF-1504C9455C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6D19D5-D81D-D548-AD7A-AD7DC8475E14}" type="datetime1">
              <a:rPr lang="en-US" smtClean="0"/>
              <a:pPr/>
              <a:t>4/12/11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420888-0914-7045-AADF-1504C9455C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4A8EB6-8AA1-1046-BB8A-358136E2F9B1}" type="datetime1">
              <a:rPr lang="en-US" smtClean="0"/>
              <a:pPr/>
              <a:t>4/12/11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420888-0914-7045-AADF-1504C9455C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B6EB00-5A87-C047-B5B7-3B31AD89890F}" type="datetime1">
              <a:rPr lang="en-US" smtClean="0"/>
              <a:pPr/>
              <a:t>4/12/11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178235-F45C-FE4C-A523-8E43145C825B}" type="datetime1">
              <a:rPr lang="en-US" smtClean="0"/>
              <a:pPr/>
              <a:t>4/12/11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420888-0914-7045-AADF-1504C9455C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df"/><Relationship Id="rId15" Type="http://schemas.openxmlformats.org/officeDocument/2006/relationships/image" Target="../media/image23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-4708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dirty="0" smtClean="0"/>
              <a:t>Click to edit Master title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I</a:t>
            </a:r>
            <a:endParaRPr lang="en-US" dirty="0">
              <a:solidFill>
                <a:srgbClr val="3861AA"/>
              </a:solidFill>
              <a:latin typeface="Trebuchet MS" pitchFamily="34" charset="0"/>
            </a:endParaRPr>
          </a:p>
        </p:txBody>
      </p:sp>
      <p:pic>
        <p:nvPicPr>
          <p:cNvPr id="9" name="Picture 8" descr="white-2.pdf"/>
          <p:cNvPicPr>
            <a:picLocks noChangeAspect="1"/>
          </p:cNvPicPr>
          <p:nvPr userDrawn="1"/>
        </p:nvPicPr>
        <mc:AlternateContent xmlns:ma="http://schemas.microsoft.com/office/mac/drawingml/2008/main">
          <mc:Choice Requires="ma">
            <p:blipFill>
              <a:blip r:embed="rId14"/>
              <a:stretch>
                <a:fillRect/>
              </a:stretch>
            </p:blipFill>
          </mc:Choice>
          <mc:Fallback xmlns:ma="http://schemas.microsoft.com/office/mac/drawingml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  <p:blipFill>
              <a:blip r:embed="rId15"/>
              <a:stretch>
                <a:fillRect/>
              </a:stretch>
            </p:blipFill>
          </mc:Fallback>
        </mc:AlternateContent>
        <p:spPr>
          <a:xfrm>
            <a:off x="2736861" y="6041498"/>
            <a:ext cx="1126072" cy="844554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3862933" y="6353740"/>
            <a:ext cx="2495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www.nimbusproject.org</a:t>
            </a:r>
            <a:endParaRPr lang="en-US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DA8369-D59E-A34A-BAF6-D2C5D32CAFF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BAA88-BBE7-5842-9308-ECD8770CC850}" type="datetime1">
              <a:rPr lang="en-US" smtClean="0"/>
              <a:pPr/>
              <a:t>4/12/11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6" r:id="rId1"/>
    <p:sldLayoutId id="2147483997" r:id="rId2"/>
    <p:sldLayoutId id="2147483998" r:id="rId3"/>
    <p:sldLayoutId id="2147483999" r:id="rId4"/>
    <p:sldLayoutId id="2147484000" r:id="rId5"/>
    <p:sldLayoutId id="2147484001" r:id="rId6"/>
    <p:sldLayoutId id="2147484002" r:id="rId7"/>
    <p:sldLayoutId id="2147484003" r:id="rId8"/>
    <p:sldLayoutId id="2147484004" r:id="rId9"/>
    <p:sldLayoutId id="2147484005" r:id="rId10"/>
    <p:sldLayoutId id="2147484006" r:id="rId11"/>
    <p:sldLayoutId id="2147484007" r:id="rId12"/>
  </p:sldLayoutIdLst>
  <p:timing>
    <p:tnLst>
      <p:par>
        <p:cTn id="1" dur="indefinite" restart="never" nodeType="tmRoot"/>
      </p:par>
    </p:tnLst>
  </p:timing>
  <p:hf hdr="0"/>
  <p:txStyles>
    <p:titleStyle>
      <a:lvl1pPr algn="ctr" defTabSz="457200" rtl="0" eaLnBrk="1" latinLnBrk="0" hangingPunct="1">
        <a:spcBef>
          <a:spcPct val="0"/>
        </a:spcBef>
        <a:buNone/>
        <a:defRPr sz="4400" b="1" i="0" kern="1200">
          <a:solidFill>
            <a:srgbClr val="0C2268"/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Myriad Pro"/>
          <a:ea typeface="+mn-ea"/>
          <a:cs typeface="Myriad Pro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Myriad Pro"/>
          <a:ea typeface="+mn-ea"/>
          <a:cs typeface="Myriad Pro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Myriad Pro"/>
          <a:ea typeface="+mn-ea"/>
          <a:cs typeface="Myriad Pro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Myriad Pro"/>
          <a:ea typeface="+mn-ea"/>
          <a:cs typeface="Myriad Pro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Myriad Pro"/>
          <a:ea typeface="+mn-ea"/>
          <a:cs typeface="Myriad Pro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keahey@mcs.anl.gov" TargetMode="External"/><Relationship Id="rId3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df"/><Relationship Id="rId3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6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4" Type="http://schemas.openxmlformats.org/officeDocument/2006/relationships/image" Target="../media/image9.pdf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95869" y="2208237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Nimbus: Cloud </a:t>
            </a:r>
            <a:r>
              <a:rPr lang="en-US" dirty="0" smtClean="0"/>
              <a:t>Computing for Science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600200" y="4121696"/>
            <a:ext cx="6400800" cy="1752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Kate Keahey</a:t>
            </a:r>
          </a:p>
          <a:p>
            <a:r>
              <a:rPr lang="en-US" dirty="0" smtClean="0">
                <a:hlinkClick r:id="rId2"/>
              </a:rPr>
              <a:t>keahey@mcs.anl.gov</a:t>
            </a:r>
            <a:endParaRPr lang="en-US" dirty="0" smtClean="0"/>
          </a:p>
          <a:p>
            <a:r>
              <a:rPr lang="en-US" dirty="0" smtClean="0"/>
              <a:t>Argonne National Laboratory</a:t>
            </a:r>
          </a:p>
          <a:p>
            <a:r>
              <a:rPr lang="en-US" dirty="0" smtClean="0"/>
              <a:t>Computation Institute, University of Chicago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DB82A-8F6E-8242-AB6F-C90388FED0D8}" type="datetime1">
              <a:rPr lang="en-US" smtClean="0"/>
              <a:pPr/>
              <a:t>4/14/11</a:t>
            </a:fld>
            <a:endParaRPr lang="en-US"/>
          </a:p>
        </p:txBody>
      </p:sp>
      <p:pic>
        <p:nvPicPr>
          <p:cNvPr id="8" name="Picture 7" descr="OGF_tagline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1740"/>
            <a:ext cx="2222500" cy="1193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64963" y="342902"/>
            <a:ext cx="685538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90"/>
                </a:solidFill>
              </a:rPr>
              <a:t>Workshop on High Performance Applications  </a:t>
            </a:r>
          </a:p>
          <a:p>
            <a:pPr algn="ctr"/>
            <a:r>
              <a:rPr lang="en-US" sz="2800" b="1" dirty="0" smtClean="0">
                <a:solidFill>
                  <a:srgbClr val="000090"/>
                </a:solidFill>
              </a:rPr>
              <a:t>of Cloud and Grid Tools</a:t>
            </a:r>
            <a:endParaRPr lang="en-US" sz="2800" b="1" dirty="0">
              <a:solidFill>
                <a:srgbClr val="00009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Nimbus Platform</a:t>
            </a:r>
            <a:br>
              <a:rPr lang="en-US" dirty="0" smtClean="0"/>
            </a:br>
            <a:r>
              <a:rPr lang="en-US" dirty="0" smtClean="0"/>
              <a:t>Highlights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9790B-C156-B44F-88B2-48931E908AC0}" type="datetime1">
              <a:rPr lang="en-US" smtClean="0"/>
              <a:pPr/>
              <a:t>4/14/11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Cloudinit.d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7067" y="1244607"/>
            <a:ext cx="4411133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Repeatable deployment of sets of </a:t>
            </a:r>
            <a:r>
              <a:rPr lang="en-US" dirty="0" err="1" smtClean="0"/>
              <a:t>VMs</a:t>
            </a:r>
            <a:endParaRPr lang="en-US" dirty="0" smtClean="0"/>
          </a:p>
          <a:p>
            <a:r>
              <a:rPr lang="en-US" dirty="0" smtClean="0"/>
              <a:t>Coordinates launches via attributes</a:t>
            </a:r>
          </a:p>
          <a:p>
            <a:r>
              <a:rPr lang="en-US" dirty="0" smtClean="0"/>
              <a:t>Works with multiple </a:t>
            </a:r>
            <a:r>
              <a:rPr lang="en-US" dirty="0" err="1" smtClean="0"/>
              <a:t>IaaS</a:t>
            </a:r>
            <a:r>
              <a:rPr lang="en-US" dirty="0" smtClean="0"/>
              <a:t> providers</a:t>
            </a:r>
          </a:p>
          <a:p>
            <a:r>
              <a:rPr lang="en-US" dirty="0" smtClean="0"/>
              <a:t>User-defined launch tests (assertions)</a:t>
            </a:r>
          </a:p>
          <a:p>
            <a:r>
              <a:rPr lang="en-US" dirty="0" smtClean="0"/>
              <a:t>Test-based monitoring</a:t>
            </a:r>
          </a:p>
          <a:p>
            <a:r>
              <a:rPr lang="en-US" dirty="0" smtClean="0"/>
              <a:t>Policy-driven repair of a launch</a:t>
            </a:r>
          </a:p>
          <a:p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</a:rPr>
              <a:t>Coming in Nimbus 3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9790B-C156-B44F-88B2-48931E908AC0}" type="datetime1">
              <a:rPr lang="en-US" smtClean="0"/>
              <a:pPr/>
              <a:t>4/14/11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7281333" y="1490133"/>
            <a:ext cx="1405467" cy="128693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Web</a:t>
            </a:r>
          </a:p>
          <a:p>
            <a:pPr algn="ctr"/>
            <a:r>
              <a:rPr lang="en-US" dirty="0" smtClean="0"/>
              <a:t>Server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7281333" y="2980266"/>
            <a:ext cx="1405467" cy="128693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Web </a:t>
            </a:r>
          </a:p>
          <a:p>
            <a:pPr algn="ctr"/>
            <a:r>
              <a:rPr lang="en-US" dirty="0" smtClean="0"/>
              <a:t>Server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7281333" y="4466703"/>
            <a:ext cx="1405467" cy="128693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Web</a:t>
            </a:r>
          </a:p>
          <a:p>
            <a:pPr algn="ctr"/>
            <a:r>
              <a:rPr lang="en-US" dirty="0" smtClean="0"/>
              <a:t>Server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5232404" y="2235198"/>
            <a:ext cx="1405467" cy="128693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NFS </a:t>
            </a:r>
          </a:p>
          <a:p>
            <a:pPr algn="ctr"/>
            <a:r>
              <a:rPr lang="en-US" dirty="0" smtClean="0"/>
              <a:t>Server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5232404" y="3738571"/>
            <a:ext cx="1405467" cy="128693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Postgress</a:t>
            </a:r>
            <a:endParaRPr lang="en-US" dirty="0" smtClean="0"/>
          </a:p>
          <a:p>
            <a:pPr algn="ctr"/>
            <a:r>
              <a:rPr lang="en-US" dirty="0" smtClean="0"/>
              <a:t>Database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 rot="5400000">
            <a:off x="2681552" y="3507588"/>
            <a:ext cx="4525963" cy="1588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4714346" y="3521338"/>
            <a:ext cx="4525963" cy="1588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6678615" y="3521338"/>
            <a:ext cx="4525963" cy="1588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320670" y="5892803"/>
            <a:ext cx="1228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Run-level 1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369599" y="5892803"/>
            <a:ext cx="1228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Run-level 2</a:t>
            </a:r>
            <a:endParaRPr lang="en-US" dirty="0"/>
          </a:p>
        </p:txBody>
      </p:sp>
      <p:cxnSp>
        <p:nvCxnSpPr>
          <p:cNvPr id="20" name="Straight Arrow Connector 19"/>
          <p:cNvCxnSpPr>
            <a:stCxn id="7" idx="1"/>
          </p:cNvCxnSpPr>
          <p:nvPr/>
        </p:nvCxnSpPr>
        <p:spPr>
          <a:xfrm rot="10800000" flipV="1">
            <a:off x="6637871" y="2133599"/>
            <a:ext cx="643462" cy="643467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7" idx="1"/>
            <a:endCxn id="12" idx="3"/>
          </p:cNvCxnSpPr>
          <p:nvPr/>
        </p:nvCxnSpPr>
        <p:spPr>
          <a:xfrm rot="10800000" flipV="1">
            <a:off x="6637871" y="2133600"/>
            <a:ext cx="643462" cy="2248438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50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Elastic Scaling Tools: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Towards “Bottomless Resources”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5" y="1413937"/>
            <a:ext cx="4893735" cy="4885235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Early efforts: </a:t>
            </a:r>
          </a:p>
          <a:p>
            <a:pPr lvl="1"/>
            <a:r>
              <a:rPr lang="en-US" dirty="0" smtClean="0"/>
              <a:t>2008: The ALICE proof-of-concept</a:t>
            </a:r>
          </a:p>
          <a:p>
            <a:pPr lvl="1"/>
            <a:r>
              <a:rPr lang="en-US" dirty="0" smtClean="0"/>
              <a:t>2009: </a:t>
            </a:r>
            <a:r>
              <a:rPr lang="en-US" dirty="0" err="1" smtClean="0"/>
              <a:t>ElasticSite</a:t>
            </a:r>
            <a:r>
              <a:rPr lang="en-US" dirty="0" smtClean="0"/>
              <a:t> prototype</a:t>
            </a:r>
          </a:p>
          <a:p>
            <a:pPr lvl="1"/>
            <a:r>
              <a:rPr lang="en-US" dirty="0" smtClean="0"/>
              <a:t>2009: OOI pilot</a:t>
            </a:r>
          </a:p>
          <a:p>
            <a:r>
              <a:rPr lang="en-US" b="1" dirty="0" smtClean="0">
                <a:solidFill>
                  <a:srgbClr val="000090"/>
                </a:solidFill>
              </a:rPr>
              <a:t>Challenge: </a:t>
            </a:r>
            <a:r>
              <a:rPr lang="en-US" dirty="0" smtClean="0"/>
              <a:t>a generic HA Service Model</a:t>
            </a:r>
          </a:p>
          <a:p>
            <a:pPr lvl="1"/>
            <a:r>
              <a:rPr lang="en-US" dirty="0" smtClean="0"/>
              <a:t>React to sensor information</a:t>
            </a:r>
          </a:p>
          <a:p>
            <a:pPr lvl="1"/>
            <a:r>
              <a:rPr lang="en-US" dirty="0" smtClean="0"/>
              <a:t>Queue: the workload sensor</a:t>
            </a:r>
          </a:p>
          <a:p>
            <a:pPr lvl="1"/>
            <a:r>
              <a:rPr lang="en-US" dirty="0" smtClean="0"/>
              <a:t>Scale to demand</a:t>
            </a:r>
          </a:p>
          <a:p>
            <a:pPr lvl="1"/>
            <a:r>
              <a:rPr lang="en-US" dirty="0" smtClean="0"/>
              <a:t>Across different cloud providers </a:t>
            </a:r>
          </a:p>
          <a:p>
            <a:pPr lvl="1"/>
            <a:r>
              <a:rPr lang="en-US" dirty="0" smtClean="0"/>
              <a:t>Use contextualization to integrate machines into the network</a:t>
            </a:r>
          </a:p>
          <a:p>
            <a:pPr lvl="1"/>
            <a:r>
              <a:rPr lang="en-US" dirty="0" smtClean="0"/>
              <a:t>Customizable</a:t>
            </a:r>
            <a:endParaRPr lang="en-US" dirty="0" smtClean="0"/>
          </a:p>
          <a:p>
            <a:pPr lvl="1"/>
            <a:r>
              <a:rPr lang="en-US" dirty="0" smtClean="0"/>
              <a:t>Routinely </a:t>
            </a:r>
            <a:r>
              <a:rPr lang="en-US" dirty="0" smtClean="0"/>
              <a:t>100s of nodes on EC2</a:t>
            </a:r>
            <a:endParaRPr lang="en-US" dirty="0" smtClean="0"/>
          </a:p>
          <a:p>
            <a:r>
              <a:rPr lang="en-US" b="1" i="1" dirty="0" smtClean="0">
                <a:solidFill>
                  <a:srgbClr val="984807"/>
                </a:solidFill>
              </a:rPr>
              <a:t>Coming in Nimbus 3</a:t>
            </a:r>
            <a:endParaRPr lang="en-US" b="1" i="1" dirty="0" smtClean="0">
              <a:solidFill>
                <a:srgbClr val="984807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9790B-C156-B44F-88B2-48931E908AC0}" type="datetime1">
              <a:rPr lang="en-US" smtClean="0"/>
              <a:pPr/>
              <a:t>4/14/11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7" name="Picture 4" descr="AliEn-on-Nimbus-Cloud-zoomed-ou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42933" y="1163643"/>
            <a:ext cx="4157133" cy="2501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paul.tif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42933" y="2738847"/>
            <a:ext cx="4275664" cy="23614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715149" y="2704981"/>
            <a:ext cx="3276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Paper: “Elastic Site”, </a:t>
            </a:r>
            <a:r>
              <a:rPr lang="en-US" dirty="0" err="1" smtClean="0"/>
              <a:t>CCGrid</a:t>
            </a:r>
            <a:r>
              <a:rPr lang="en-US" dirty="0" smtClean="0"/>
              <a:t> 2010</a:t>
            </a:r>
            <a:endParaRPr lang="en-US" dirty="0"/>
          </a:p>
        </p:txBody>
      </p:sp>
      <p:pic>
        <p:nvPicPr>
          <p:cNvPr id="10" name="Picture 5" descr="cpe_sched_overview.t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0197" y="4622772"/>
            <a:ext cx="4005263" cy="167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Nimbus Team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9CEB-1BC7-0641-9AF0-1114A67827A4}" type="datetime1">
              <a:rPr lang="en-US" smtClean="0"/>
              <a:pPr/>
              <a:t>4/14/11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9" name="Picture 8" descr="github.tiff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5200" y="1197509"/>
            <a:ext cx="7487827" cy="479688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Nimbus Team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9CEB-1BC7-0641-9AF0-1114A67827A4}" type="datetime1">
              <a:rPr lang="en-US" smtClean="0"/>
              <a:pPr/>
              <a:t>4/14/11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9" name="Picture 8" descr="github.tiff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33000"/>
          </a:blip>
          <a:stretch>
            <a:fillRect/>
          </a:stretch>
        </p:blipFill>
        <p:spPr>
          <a:xfrm>
            <a:off x="835200" y="1197509"/>
            <a:ext cx="7487827" cy="4796889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1045112"/>
            <a:ext cx="8229600" cy="5101688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Project lead: Kate Keahey, ANL&amp;UC</a:t>
            </a:r>
          </a:p>
          <a:p>
            <a:r>
              <a:rPr lang="en-US" dirty="0" smtClean="0"/>
              <a:t>Committers:</a:t>
            </a:r>
          </a:p>
          <a:p>
            <a:pPr lvl="1"/>
            <a:r>
              <a:rPr lang="en-US" dirty="0" smtClean="0"/>
              <a:t>Tim Freeman - University of Chicago </a:t>
            </a:r>
          </a:p>
          <a:p>
            <a:pPr lvl="1"/>
            <a:r>
              <a:rPr lang="en-US" dirty="0" smtClean="0"/>
              <a:t>Ian Gable - University of Victoria  </a:t>
            </a:r>
          </a:p>
          <a:p>
            <a:pPr lvl="1"/>
            <a:r>
              <a:rPr lang="en-US" dirty="0" smtClean="0"/>
              <a:t>David </a:t>
            </a:r>
            <a:r>
              <a:rPr lang="en-US" dirty="0" err="1" smtClean="0"/>
              <a:t>LaBissoniere</a:t>
            </a:r>
            <a:r>
              <a:rPr lang="en-US" dirty="0" smtClean="0"/>
              <a:t> - University of Chicago</a:t>
            </a:r>
          </a:p>
          <a:p>
            <a:pPr lvl="1"/>
            <a:r>
              <a:rPr lang="en-US" dirty="0" smtClean="0"/>
              <a:t>John </a:t>
            </a:r>
            <a:r>
              <a:rPr lang="en-US" dirty="0" err="1" smtClean="0"/>
              <a:t>Bresnahan</a:t>
            </a:r>
            <a:r>
              <a:rPr lang="en-US" dirty="0" smtClean="0"/>
              <a:t> - Argonne National Laboratory</a:t>
            </a:r>
          </a:p>
          <a:p>
            <a:pPr lvl="1"/>
            <a:r>
              <a:rPr lang="en-US" dirty="0" smtClean="0"/>
              <a:t>Patrick Armstrong - University of Victoria</a:t>
            </a:r>
          </a:p>
          <a:p>
            <a:pPr lvl="1"/>
            <a:r>
              <a:rPr lang="en-US" dirty="0" smtClean="0"/>
              <a:t>Pierre </a:t>
            </a:r>
            <a:r>
              <a:rPr lang="en-US" dirty="0" err="1" smtClean="0"/>
              <a:t>Riteau</a:t>
            </a:r>
            <a:r>
              <a:rPr lang="en-US" dirty="0" smtClean="0"/>
              <a:t> - University of Rennes 1, IRISA</a:t>
            </a:r>
          </a:p>
          <a:p>
            <a:r>
              <a:rPr lang="en-US" dirty="0" err="1" smtClean="0"/>
              <a:t>Github</a:t>
            </a:r>
            <a:r>
              <a:rPr lang="en-US" dirty="0" smtClean="0"/>
              <a:t> Contributors:</a:t>
            </a:r>
          </a:p>
          <a:p>
            <a:pPr lvl="1"/>
            <a:r>
              <a:rPr lang="en-US" i="1" dirty="0" smtClean="0"/>
              <a:t>Tim Freeman, David </a:t>
            </a:r>
            <a:r>
              <a:rPr lang="en-US" i="1" dirty="0" err="1" smtClean="0"/>
              <a:t>LaBissoniere</a:t>
            </a:r>
            <a:r>
              <a:rPr lang="en-US" i="1" dirty="0" smtClean="0"/>
              <a:t>, John </a:t>
            </a:r>
            <a:r>
              <a:rPr lang="en-US" i="1" dirty="0" err="1" smtClean="0"/>
              <a:t>Bresnahan</a:t>
            </a:r>
            <a:r>
              <a:rPr lang="en-US" i="1" dirty="0" smtClean="0"/>
              <a:t>, Pierre </a:t>
            </a:r>
            <a:r>
              <a:rPr lang="en-US" i="1" dirty="0" err="1" smtClean="0"/>
              <a:t>Riteau</a:t>
            </a:r>
            <a:r>
              <a:rPr lang="en-US" i="1" dirty="0" smtClean="0"/>
              <a:t>, Alex </a:t>
            </a:r>
            <a:r>
              <a:rPr lang="en-US" i="1" dirty="0" err="1" smtClean="0"/>
              <a:t>Clemesha</a:t>
            </a:r>
            <a:r>
              <a:rPr lang="en-US" i="1" dirty="0" smtClean="0"/>
              <a:t>, Paulo Gomez, Patrick Armstrong, Matt </a:t>
            </a:r>
            <a:r>
              <a:rPr lang="en-US" i="1" dirty="0" err="1" smtClean="0"/>
              <a:t>Vliet</a:t>
            </a:r>
            <a:r>
              <a:rPr lang="en-US" i="1" dirty="0" smtClean="0"/>
              <a:t>, Ian Gable, Paul Marshall, Adam Bishop</a:t>
            </a:r>
          </a:p>
          <a:p>
            <a:r>
              <a:rPr lang="en-US" i="1" dirty="0" smtClean="0"/>
              <a:t>And many others</a:t>
            </a:r>
          </a:p>
          <a:p>
            <a:pPr lvl="1"/>
            <a:r>
              <a:rPr lang="en-US" i="1" dirty="0" smtClean="0"/>
              <a:t>See http://</a:t>
            </a:r>
            <a:r>
              <a:rPr lang="en-US" i="1" dirty="0" err="1" smtClean="0"/>
              <a:t>www.nimbusproject.org</a:t>
            </a:r>
            <a:r>
              <a:rPr lang="en-US" i="1" dirty="0" smtClean="0"/>
              <a:t>/about/people/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Parting Thoughts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067" y="1058344"/>
            <a:ext cx="8703733" cy="5054589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Nimbus is about outsourcing </a:t>
            </a:r>
            <a:r>
              <a:rPr lang="en-US" dirty="0" smtClean="0"/>
              <a:t>computing for </a:t>
            </a:r>
            <a:r>
              <a:rPr lang="en-US" dirty="0" smtClean="0"/>
              <a:t>science</a:t>
            </a:r>
          </a:p>
          <a:p>
            <a:pPr lvl="1"/>
            <a:r>
              <a:rPr lang="en-US" dirty="0" smtClean="0"/>
              <a:t>Benefits of outsourcing:</a:t>
            </a:r>
          </a:p>
          <a:p>
            <a:pPr lvl="2"/>
            <a:r>
              <a:rPr lang="en-US" dirty="0" smtClean="0"/>
              <a:t>Economy of scale, access to different resources, no operation overhead, more flexible </a:t>
            </a:r>
            <a:r>
              <a:rPr lang="en-US" dirty="0" smtClean="0"/>
              <a:t>use</a:t>
            </a:r>
          </a:p>
          <a:p>
            <a:pPr lvl="1"/>
            <a:r>
              <a:rPr lang="en-US" dirty="0" smtClean="0"/>
              <a:t>Cloud computing a fundamental paradigm shift</a:t>
            </a:r>
          </a:p>
          <a:p>
            <a:pPr lvl="1"/>
            <a:r>
              <a:rPr lang="en-US" dirty="0" smtClean="0"/>
              <a:t>Criteria for outsourcing</a:t>
            </a:r>
          </a:p>
          <a:p>
            <a:pPr lvl="2"/>
            <a:r>
              <a:rPr lang="en-US" dirty="0" smtClean="0"/>
              <a:t>Does it provide the right offering? Is it scalable? Easy to use? Easy to outsource? Cost-effective</a:t>
            </a:r>
            <a:r>
              <a:rPr lang="en-US" dirty="0" smtClean="0"/>
              <a:t>?</a:t>
            </a:r>
          </a:p>
          <a:p>
            <a:r>
              <a:rPr lang="en-US" dirty="0" smtClean="0"/>
              <a:t>Role of Nimbus</a:t>
            </a:r>
          </a:p>
          <a:p>
            <a:pPr lvl="1"/>
            <a:r>
              <a:rPr lang="en-US" dirty="0" smtClean="0"/>
              <a:t>Full stack: from infrastructure to platform</a:t>
            </a:r>
          </a:p>
          <a:p>
            <a:pPr lvl="1"/>
            <a:r>
              <a:rPr lang="en-US" dirty="0" smtClean="0"/>
              <a:t>Working with open source community and tools</a:t>
            </a:r>
          </a:p>
          <a:p>
            <a:pPr lvl="1"/>
            <a:r>
              <a:rPr lang="en-US" dirty="0" smtClean="0"/>
              <a:t>Working with many scientific applications</a:t>
            </a:r>
          </a:p>
          <a:p>
            <a:r>
              <a:rPr lang="en-US" dirty="0" smtClean="0"/>
              <a:t>Both cloud computing and scientific computing may have to change</a:t>
            </a:r>
          </a:p>
          <a:p>
            <a:pPr lvl="1"/>
            <a:r>
              <a:rPr lang="en-US" dirty="0" err="1" smtClean="0"/>
              <a:t>Mohammand</a:t>
            </a:r>
            <a:r>
              <a:rPr lang="en-US" dirty="0" smtClean="0"/>
              <a:t> and the Mountain: </a:t>
            </a:r>
            <a:r>
              <a:rPr lang="en-US" dirty="0" err="1" smtClean="0"/>
              <a:t>www.scienceclouds.org</a:t>
            </a:r>
            <a:r>
              <a:rPr lang="en-US" dirty="0" smtClean="0"/>
              <a:t> </a:t>
            </a:r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9CEB-1BC7-0641-9AF0-1114A67827A4}" type="datetime1">
              <a:rPr lang="en-US" smtClean="0"/>
              <a:pPr/>
              <a:t>4/14/11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9CEB-1BC7-0641-9AF0-1114A67827A4}" type="datetime1">
              <a:rPr lang="en-US" smtClean="0"/>
              <a:pPr/>
              <a:t>4/14/11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6" name="Picture 5" descr="white-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568458" y="266044"/>
            <a:ext cx="4849272" cy="363695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54397" y="2999637"/>
            <a:ext cx="38506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0C2268"/>
                </a:solidFill>
              </a:rPr>
              <a:t>www.nimbusproject.com</a:t>
            </a:r>
            <a:endParaRPr lang="en-US" sz="2800" dirty="0">
              <a:solidFill>
                <a:srgbClr val="0C2268"/>
              </a:solidFill>
            </a:endParaRPr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685800" y="3857591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C226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Let’s make cloud computing for science happen.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C2268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917575" y="228600"/>
            <a:ext cx="7308850" cy="762000"/>
          </a:xfrm>
        </p:spPr>
        <p:txBody>
          <a:bodyPr>
            <a:normAutofit/>
          </a:bodyPr>
          <a:lstStyle/>
          <a:p>
            <a:r>
              <a:rPr lang="en-US"/>
              <a:t>Cloud Computing for Science</a:t>
            </a:r>
          </a:p>
        </p:txBody>
      </p:sp>
      <p:sp>
        <p:nvSpPr>
          <p:cNvPr id="75673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927602" y="3047990"/>
            <a:ext cx="4114800" cy="2209800"/>
          </a:xfrm>
        </p:spPr>
        <p:txBody>
          <a:bodyPr/>
          <a:lstStyle/>
          <a:p>
            <a:r>
              <a:rPr lang="en-US" sz="2400" dirty="0" smtClean="0"/>
              <a:t>Control over environment</a:t>
            </a:r>
          </a:p>
          <a:p>
            <a:r>
              <a:rPr lang="en-US" sz="2400" dirty="0" smtClean="0"/>
              <a:t>On</a:t>
            </a:r>
            <a:r>
              <a:rPr lang="en-US" sz="2400" dirty="0" smtClean="0"/>
              <a:t>-demand </a:t>
            </a:r>
            <a:r>
              <a:rPr lang="en-US" sz="2400" dirty="0" smtClean="0"/>
              <a:t>computing</a:t>
            </a:r>
            <a:endParaRPr lang="en-US" sz="2400" dirty="0" smtClean="0"/>
          </a:p>
        </p:txBody>
      </p:sp>
      <p:pic>
        <p:nvPicPr>
          <p:cNvPr id="756740" name="Picture 4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52400" y="1303868"/>
            <a:ext cx="4876800" cy="4876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982133" y="1163643"/>
            <a:ext cx="7230534" cy="4938712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 anchorCtr="1"/>
          <a:lstStyle/>
          <a:p>
            <a:pPr algn="ctr"/>
            <a:r>
              <a:rPr lang="en-US" sz="2000" i="1" dirty="0" smtClean="0">
                <a:solidFill>
                  <a:schemeClr val="tx1"/>
                </a:solidFill>
              </a:rPr>
              <a:t>Enable developers to extend, experiment and customize</a:t>
            </a:r>
            <a:endParaRPr lang="en-US" sz="2000" i="1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Nimbus Project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9CEB-1BC7-0641-9AF0-1114A67827A4}" type="datetime1">
              <a:rPr lang="en-US" smtClean="0"/>
              <a:pPr/>
              <a:t>4/14/11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405467" y="4080937"/>
            <a:ext cx="6451599" cy="147319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 anchorCtr="1"/>
          <a:lstStyle/>
          <a:p>
            <a:pPr algn="ctr"/>
            <a:r>
              <a:rPr lang="en-US" sz="2000" i="1" dirty="0" smtClean="0"/>
              <a:t>Enable providers to build </a:t>
            </a:r>
            <a:r>
              <a:rPr lang="en-US" sz="2000" i="1" dirty="0" err="1" smtClean="0"/>
              <a:t>IaaS</a:t>
            </a:r>
            <a:r>
              <a:rPr lang="en-US" sz="2000" i="1" dirty="0" smtClean="0"/>
              <a:t> clouds</a:t>
            </a:r>
            <a:endParaRPr lang="en-US" sz="2000" i="1" dirty="0"/>
          </a:p>
        </p:txBody>
      </p:sp>
      <p:sp>
        <p:nvSpPr>
          <p:cNvPr id="10" name="Rounded Rectangle 9"/>
          <p:cNvSpPr/>
          <p:nvPr/>
        </p:nvSpPr>
        <p:spPr>
          <a:xfrm>
            <a:off x="1405467" y="2082804"/>
            <a:ext cx="6451599" cy="169332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 anchorCtr="1"/>
          <a:lstStyle/>
          <a:p>
            <a:pPr algn="ctr"/>
            <a:r>
              <a:rPr lang="en-US" sz="2000" i="1" dirty="0" smtClean="0"/>
              <a:t>Enable users to use </a:t>
            </a:r>
            <a:r>
              <a:rPr lang="en-US" sz="2000" i="1" dirty="0" err="1" smtClean="0"/>
              <a:t>IaaS</a:t>
            </a:r>
            <a:r>
              <a:rPr lang="en-US" sz="2000" i="1" dirty="0" smtClean="0"/>
              <a:t> clouds</a:t>
            </a:r>
            <a:endParaRPr lang="en-US" sz="20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3415733" y="4080942"/>
            <a:ext cx="25314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Nimbus Infrastructure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37333" y="2082804"/>
            <a:ext cx="19869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Nimbus Platform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133600" y="4555073"/>
            <a:ext cx="2133600" cy="55880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Workspace Service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788801" y="4555073"/>
            <a:ext cx="2133600" cy="558799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Cumulus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795680" y="2692403"/>
            <a:ext cx="1370853" cy="592668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Context Broker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3945840" y="2692402"/>
            <a:ext cx="1370853" cy="592667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Workspace</a:t>
            </a:r>
          </a:p>
          <a:p>
            <a:pPr algn="ctr"/>
            <a:r>
              <a:rPr lang="en-US" dirty="0" smtClean="0"/>
              <a:t>Gateway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5947196" y="2692403"/>
            <a:ext cx="1415464" cy="592668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Deployment</a:t>
            </a:r>
          </a:p>
          <a:p>
            <a:pPr algn="ctr"/>
            <a:r>
              <a:rPr lang="en-US" dirty="0" smtClean="0"/>
              <a:t>Coordination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590800" y="1163643"/>
            <a:ext cx="41647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High-quality, extensible, customizable, </a:t>
            </a:r>
          </a:p>
          <a:p>
            <a:pPr algn="ctr"/>
            <a:r>
              <a:rPr lang="en-US" sz="2000" dirty="0" smtClean="0"/>
              <a:t>open source implementation</a:t>
            </a:r>
            <a:endParaRPr lang="en-US" sz="2000" dirty="0"/>
          </a:p>
        </p:txBody>
      </p:sp>
      <p:sp>
        <p:nvSpPr>
          <p:cNvPr id="23" name="Rectangle 22"/>
          <p:cNvSpPr/>
          <p:nvPr/>
        </p:nvSpPr>
        <p:spPr>
          <a:xfrm>
            <a:off x="3945840" y="2709335"/>
            <a:ext cx="1370853" cy="592667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Elastic Scaling Tools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7" grpId="0" animBg="1"/>
      <p:bldP spid="10" grpId="0" animBg="1"/>
      <p:bldP spid="11" grpId="0"/>
      <p:bldP spid="12" grpId="0"/>
      <p:bldP spid="13" grpId="0" animBg="1"/>
      <p:bldP spid="14" grpId="0" animBg="1"/>
      <p:bldP spid="17" grpId="0" animBg="1"/>
      <p:bldP spid="18" grpId="0" animBg="1"/>
      <p:bldP spid="19" grpId="0" animBg="1"/>
      <p:bldP spid="21" grpId="0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91932" y="4487335"/>
            <a:ext cx="6022603" cy="180128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Workspace Control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420270" y="4873599"/>
            <a:ext cx="1146295" cy="1292662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Network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4686576" y="4873599"/>
            <a:ext cx="952224" cy="1292662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err="1" smtClean="0"/>
              <a:t>Ctx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896546" y="4873599"/>
            <a:ext cx="1409424" cy="1292662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Image </a:t>
            </a:r>
            <a:r>
              <a:rPr lang="en-US" dirty="0" err="1" smtClean="0"/>
              <a:t>Mngm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76598" y="4873599"/>
            <a:ext cx="1501402" cy="1292662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Virtualization</a:t>
            </a:r>
          </a:p>
          <a:p>
            <a:pPr algn="ctr"/>
            <a:r>
              <a:rPr lang="en-US" dirty="0" smtClean="0"/>
              <a:t>(</a:t>
            </a:r>
            <a:r>
              <a:rPr lang="en-US" dirty="0" err="1" smtClean="0"/>
              <a:t>libvirt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999" y="-80955"/>
            <a:ext cx="8511801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Nimbus </a:t>
            </a:r>
            <a:r>
              <a:rPr lang="en-US" dirty="0" smtClean="0"/>
              <a:t>Infrastructure: </a:t>
            </a:r>
            <a:br>
              <a:rPr lang="en-US" dirty="0" smtClean="0"/>
            </a:br>
            <a:r>
              <a:rPr lang="en-US" dirty="0" smtClean="0"/>
              <a:t>a Highly-Configurable </a:t>
            </a:r>
            <a:r>
              <a:rPr lang="en-US" dirty="0" err="1" smtClean="0"/>
              <a:t>Iaa</a:t>
            </a:r>
            <a:r>
              <a:rPr lang="en-US" dirty="0" err="1" smtClean="0"/>
              <a:t>S</a:t>
            </a:r>
            <a:r>
              <a:rPr lang="en-US" dirty="0" smtClean="0"/>
              <a:t> Architecture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D19D5-D81D-D548-AD7A-AD7DC8475E14}" type="datetime1">
              <a:rPr lang="en-US" smtClean="0"/>
              <a:pPr/>
              <a:t>4/14/11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61263" y="5746130"/>
            <a:ext cx="536212" cy="369332"/>
          </a:xfrm>
          <a:prstGeom prst="rect">
            <a:avLst/>
          </a:prstGeom>
          <a:solidFill>
            <a:schemeClr val="accent4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FFFF"/>
                </a:solidFill>
              </a:rPr>
              <a:t>Xen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20244" y="5746130"/>
            <a:ext cx="632918" cy="369332"/>
          </a:xfrm>
          <a:prstGeom prst="rect">
            <a:avLst/>
          </a:prstGeom>
          <a:solidFill>
            <a:schemeClr val="accent4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KVM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1215" y="5327596"/>
            <a:ext cx="486506" cy="369332"/>
          </a:xfrm>
          <a:prstGeom prst="rect">
            <a:avLst/>
          </a:prstGeom>
          <a:solidFill>
            <a:schemeClr val="accent4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FFFF"/>
                </a:solidFill>
              </a:rPr>
              <a:t>ssh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76601" y="5746130"/>
            <a:ext cx="1236236" cy="369332"/>
          </a:xfrm>
          <a:prstGeom prst="rect">
            <a:avLst/>
          </a:prstGeom>
          <a:solidFill>
            <a:schemeClr val="accent4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FFFF"/>
                </a:solidFill>
              </a:rPr>
              <a:t>LANtorrent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91932" y="3086096"/>
            <a:ext cx="6022603" cy="91023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Workspace RM options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76598" y="3572938"/>
            <a:ext cx="867583" cy="369332"/>
          </a:xfrm>
          <a:prstGeom prst="rect">
            <a:avLst/>
          </a:prstGeom>
          <a:solidFill>
            <a:schemeClr val="accent4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Default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01952" y="3572938"/>
            <a:ext cx="1942875" cy="369332"/>
          </a:xfrm>
          <a:prstGeom prst="rect">
            <a:avLst/>
          </a:prstGeom>
          <a:solidFill>
            <a:schemeClr val="accent4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Workspace pilot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36229" y="3572938"/>
            <a:ext cx="2140430" cy="369332"/>
          </a:xfrm>
          <a:prstGeom prst="rect">
            <a:avLst/>
          </a:prstGeom>
          <a:solidFill>
            <a:schemeClr val="accent4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FFFFFF"/>
                </a:solidFill>
              </a:rPr>
              <a:t>Default+backfill</a:t>
            </a:r>
            <a:r>
              <a:rPr lang="en-US" dirty="0" smtClean="0">
                <a:solidFill>
                  <a:srgbClr val="FFFFFF"/>
                </a:solidFill>
              </a:rPr>
              <a:t>/spot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91932" y="2137779"/>
            <a:ext cx="6022603" cy="31277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dirty="0" smtClean="0"/>
              <a:t>Workspace API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191932" y="2561104"/>
            <a:ext cx="6022603" cy="43609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Workspace Service Implementation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191932" y="1214442"/>
            <a:ext cx="6022603" cy="80862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Workspace Interfaces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41505" y="1602932"/>
            <a:ext cx="1436496" cy="369332"/>
          </a:xfrm>
          <a:prstGeom prst="rect">
            <a:avLst/>
          </a:prstGeom>
          <a:solidFill>
            <a:schemeClr val="accent4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EC2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smtClean="0">
                <a:solidFill>
                  <a:srgbClr val="FFFFFF"/>
                </a:solidFill>
              </a:rPr>
              <a:t>SOAP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334113" y="1602932"/>
            <a:ext cx="1711079" cy="369332"/>
          </a:xfrm>
          <a:prstGeom prst="rect">
            <a:avLst/>
          </a:prstGeom>
          <a:solidFill>
            <a:schemeClr val="accent4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WSRF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366959" y="1214442"/>
            <a:ext cx="2319841" cy="80862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Cumulus interfaces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739463" y="1602932"/>
            <a:ext cx="1591707" cy="369332"/>
          </a:xfrm>
          <a:prstGeom prst="rect">
            <a:avLst/>
          </a:prstGeom>
          <a:solidFill>
            <a:schemeClr val="accent4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S3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366959" y="2561104"/>
            <a:ext cx="2319841" cy="143522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dirty="0" smtClean="0"/>
              <a:t> Cumulus Service Implementation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6340997" y="4085665"/>
            <a:ext cx="2345803" cy="31277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dirty="0" smtClean="0"/>
              <a:t>Cumulus Storage API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6366959" y="4487335"/>
            <a:ext cx="2345803" cy="180128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Cumulus Implementation options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7164925" y="5417052"/>
            <a:ext cx="740783" cy="369332"/>
          </a:xfrm>
          <a:prstGeom prst="rect">
            <a:avLst/>
          </a:prstGeom>
          <a:solidFill>
            <a:schemeClr val="accent4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POSIX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74999" y="4085665"/>
            <a:ext cx="6022603" cy="31277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dirty="0" smtClean="0"/>
              <a:t>Workspace Control Protocol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5741201" y="5239737"/>
            <a:ext cx="403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…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340997" y="2137779"/>
            <a:ext cx="2345803" cy="31277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dirty="0" smtClean="0"/>
              <a:t>Cumulus API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3564180" y="5332070"/>
            <a:ext cx="828680" cy="369332"/>
          </a:xfrm>
          <a:prstGeom prst="rect">
            <a:avLst/>
          </a:prstGeom>
          <a:solidFill>
            <a:schemeClr val="accent4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564180" y="5763063"/>
            <a:ext cx="828680" cy="369332"/>
          </a:xfrm>
          <a:prstGeom prst="rect">
            <a:avLst/>
          </a:prstGeom>
          <a:solidFill>
            <a:schemeClr val="accent4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195639" y="5796929"/>
            <a:ext cx="679355" cy="369332"/>
          </a:xfrm>
          <a:prstGeom prst="rect">
            <a:avLst/>
          </a:prstGeom>
          <a:solidFill>
            <a:schemeClr val="accent4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HDFS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182733" y="1602932"/>
            <a:ext cx="1678591" cy="369332"/>
          </a:xfrm>
          <a:prstGeom prst="rect">
            <a:avLst/>
          </a:prstGeom>
          <a:solidFill>
            <a:schemeClr val="accent4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EC2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smtClean="0">
                <a:solidFill>
                  <a:srgbClr val="FFFFFF"/>
                </a:solidFill>
              </a:rPr>
              <a:t>Query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4" grpId="0" animBg="1"/>
      <p:bldP spid="15" grpId="0" animBg="1"/>
      <p:bldP spid="13" grpId="0" animBg="1"/>
      <p:bldP spid="12" grpId="0" animBg="1"/>
      <p:bldP spid="5" grpId="0" animBg="1"/>
      <p:bldP spid="6" grpId="0" animBg="1"/>
      <p:bldP spid="7" grpId="0" animBg="1"/>
      <p:bldP spid="8" grpId="0" animBg="1"/>
      <p:bldP spid="17" grpId="0" animBg="1"/>
      <p:bldP spid="19" grpId="0" animBg="1"/>
      <p:bldP spid="20" grpId="0" animBg="1"/>
      <p:bldP spid="21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7" grpId="0" animBg="1"/>
      <p:bldP spid="40" grpId="0"/>
      <p:bldP spid="41" grpId="0" animBg="1"/>
      <p:bldP spid="43" grpId="0" animBg="1"/>
      <p:bldP spid="43" grpId="1" animBg="1"/>
      <p:bldP spid="44" grpId="0" animBg="1"/>
      <p:bldP spid="44" grpId="1" animBg="1"/>
      <p:bldP spid="51" grpId="0" animBg="1"/>
      <p:bldP spid="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" name="Straight Arrow Connector 52"/>
          <p:cNvCxnSpPr/>
          <p:nvPr/>
        </p:nvCxnSpPr>
        <p:spPr>
          <a:xfrm rot="5400000">
            <a:off x="4417722" y="4462367"/>
            <a:ext cx="580537" cy="1588"/>
          </a:xfrm>
          <a:prstGeom prst="straightConnector1">
            <a:avLst/>
          </a:prstGeom>
          <a:ln w="69850">
            <a:tailEnd type="arrow"/>
          </a:ln>
          <a:scene3d>
            <a:camera prst="orthographicFront"/>
            <a:lightRig rig="threePt" dir="t"/>
          </a:scene3d>
          <a:sp3d z="4254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1017588" y="2963335"/>
            <a:ext cx="7185025" cy="133773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</a:rPr>
              <a:t>Nimbus 3: Multi-Cloud Tools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1116271" y="1427204"/>
            <a:ext cx="7185025" cy="133773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</a:rPr>
              <a:t>Creating Common Context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1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Nimbus Platform:</a:t>
            </a:r>
            <a:br>
              <a:rPr lang="en-US" dirty="0" smtClean="0"/>
            </a:br>
            <a:r>
              <a:rPr lang="en-US" dirty="0" smtClean="0"/>
              <a:t>Working with</a:t>
            </a:r>
            <a:r>
              <a:rPr lang="en-US" dirty="0" smtClean="0"/>
              <a:t> Hybrid Clouds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D19D5-D81D-D548-AD7A-AD7DC8475E14}" type="datetime1">
              <a:rPr lang="en-US" smtClean="0"/>
              <a:pPr/>
              <a:t>4/14/11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Cloud Callout 4"/>
          <p:cNvSpPr/>
          <p:nvPr/>
        </p:nvSpPr>
        <p:spPr>
          <a:xfrm>
            <a:off x="101607" y="5103283"/>
            <a:ext cx="2743200" cy="1253067"/>
          </a:xfrm>
          <a:prstGeom prst="cloudCallout">
            <a:avLst>
              <a:gd name="adj1" fmla="val -11574"/>
              <a:gd name="adj2" fmla="val 23311"/>
            </a:avLst>
          </a:prstGeom>
          <a:solidFill>
            <a:srgbClr val="CCCCCC"/>
          </a:solidFill>
          <a:ln>
            <a:noFill/>
          </a:ln>
          <a:effectLst>
            <a:glow rad="101600">
              <a:schemeClr val="bg1">
                <a:lumMod val="75000"/>
                <a:alpha val="75000"/>
              </a:schemeClr>
            </a:glow>
            <a:outerShdw blurRad="469900" dist="22987" dir="5400000" algn="tl" rotWithShape="0">
              <a:schemeClr val="bg1">
                <a:lumMod val="65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private clouds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(e.g., FNAL)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3048002" y="5035551"/>
            <a:ext cx="3014137" cy="1253067"/>
          </a:xfrm>
          <a:prstGeom prst="cloudCallout">
            <a:avLst>
              <a:gd name="adj1" fmla="val -11574"/>
              <a:gd name="adj2" fmla="val 23311"/>
            </a:avLst>
          </a:prstGeom>
          <a:solidFill>
            <a:srgbClr val="CCCCCC"/>
          </a:solidFill>
          <a:ln>
            <a:noFill/>
          </a:ln>
          <a:effectLst>
            <a:glow rad="101600">
              <a:schemeClr val="bg1">
                <a:lumMod val="75000"/>
                <a:alpha val="75000"/>
              </a:schemeClr>
            </a:glow>
            <a:outerShdw blurRad="469900" dist="22987" dir="5400000" algn="tl" rotWithShape="0">
              <a:schemeClr val="bg1">
                <a:lumMod val="65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community clouds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(e.g., Science Clouds)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6299202" y="5086350"/>
            <a:ext cx="2743200" cy="1253067"/>
          </a:xfrm>
          <a:prstGeom prst="cloudCallout">
            <a:avLst>
              <a:gd name="adj1" fmla="val -11574"/>
              <a:gd name="adj2" fmla="val 23311"/>
            </a:avLst>
          </a:prstGeom>
          <a:solidFill>
            <a:srgbClr val="CCCCCC"/>
          </a:solidFill>
          <a:ln>
            <a:noFill/>
          </a:ln>
          <a:effectLst>
            <a:glow rad="101600">
              <a:schemeClr val="bg1">
                <a:lumMod val="75000"/>
                <a:alpha val="75000"/>
              </a:schemeClr>
            </a:glow>
            <a:outerShdw blurRad="469900" dist="22987" dir="5400000" algn="tl" rotWithShape="0">
              <a:schemeClr val="bg1">
                <a:lumMod val="65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public clouds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(e.g., EC2)</a:t>
            </a:r>
            <a:endParaRPr lang="en-US" sz="1600" dirty="0">
              <a:solidFill>
                <a:schemeClr val="tx1"/>
              </a:solidFill>
            </a:endParaRPr>
          </a:p>
        </p:txBody>
      </p:sp>
      <p:grpSp>
        <p:nvGrpSpPr>
          <p:cNvPr id="8" name="Group 39"/>
          <p:cNvGrpSpPr>
            <a:grpSpLocks/>
          </p:cNvGrpSpPr>
          <p:nvPr/>
        </p:nvGrpSpPr>
        <p:grpSpPr bwMode="auto">
          <a:xfrm>
            <a:off x="1547284" y="4827587"/>
            <a:ext cx="484187" cy="517525"/>
            <a:chOff x="282" y="1175"/>
            <a:chExt cx="305" cy="326"/>
          </a:xfrm>
        </p:grpSpPr>
        <p:sp>
          <p:nvSpPr>
            <p:cNvPr id="18" name="Freeform 40"/>
            <p:cNvSpPr>
              <a:spLocks noChangeArrowheads="1"/>
            </p:cNvSpPr>
            <p:nvPr/>
          </p:nvSpPr>
          <p:spPr bwMode="auto">
            <a:xfrm>
              <a:off x="282" y="1175"/>
              <a:ext cx="306" cy="307"/>
            </a:xfrm>
            <a:custGeom>
              <a:avLst/>
              <a:gdLst/>
              <a:ahLst/>
              <a:cxnLst>
                <a:cxn ang="0">
                  <a:pos x="800" y="349"/>
                </a:cxn>
                <a:cxn ang="0">
                  <a:pos x="812" y="373"/>
                </a:cxn>
                <a:cxn ang="0">
                  <a:pos x="800" y="426"/>
                </a:cxn>
                <a:cxn ang="0">
                  <a:pos x="740" y="485"/>
                </a:cxn>
                <a:cxn ang="0">
                  <a:pos x="639" y="509"/>
                </a:cxn>
                <a:cxn ang="0">
                  <a:pos x="579" y="503"/>
                </a:cxn>
                <a:cxn ang="0">
                  <a:pos x="531" y="485"/>
                </a:cxn>
                <a:cxn ang="0">
                  <a:pos x="501" y="515"/>
                </a:cxn>
                <a:cxn ang="0">
                  <a:pos x="460" y="526"/>
                </a:cxn>
                <a:cxn ang="0">
                  <a:pos x="418" y="515"/>
                </a:cxn>
                <a:cxn ang="0">
                  <a:pos x="394" y="485"/>
                </a:cxn>
                <a:cxn ang="0">
                  <a:pos x="352" y="497"/>
                </a:cxn>
                <a:cxn ang="0">
                  <a:pos x="310" y="503"/>
                </a:cxn>
                <a:cxn ang="0">
                  <a:pos x="221" y="485"/>
                </a:cxn>
                <a:cxn ang="0">
                  <a:pos x="161" y="444"/>
                </a:cxn>
                <a:cxn ang="0">
                  <a:pos x="137" y="414"/>
                </a:cxn>
                <a:cxn ang="0">
                  <a:pos x="137" y="414"/>
                </a:cxn>
                <a:cxn ang="0">
                  <a:pos x="90" y="408"/>
                </a:cxn>
                <a:cxn ang="0">
                  <a:pos x="24" y="373"/>
                </a:cxn>
                <a:cxn ang="0">
                  <a:pos x="0" y="308"/>
                </a:cxn>
                <a:cxn ang="0">
                  <a:pos x="30" y="242"/>
                </a:cxn>
                <a:cxn ang="0">
                  <a:pos x="101" y="201"/>
                </a:cxn>
                <a:cxn ang="0">
                  <a:pos x="101" y="201"/>
                </a:cxn>
                <a:cxn ang="0">
                  <a:pos x="95" y="189"/>
                </a:cxn>
                <a:cxn ang="0">
                  <a:pos x="78" y="160"/>
                </a:cxn>
                <a:cxn ang="0">
                  <a:pos x="84" y="100"/>
                </a:cxn>
                <a:cxn ang="0">
                  <a:pos x="149" y="47"/>
                </a:cxn>
                <a:cxn ang="0">
                  <a:pos x="227" y="41"/>
                </a:cxn>
                <a:cxn ang="0">
                  <a:pos x="275" y="59"/>
                </a:cxn>
                <a:cxn ang="0">
                  <a:pos x="298" y="77"/>
                </a:cxn>
                <a:cxn ang="0">
                  <a:pos x="304" y="77"/>
                </a:cxn>
                <a:cxn ang="0">
                  <a:pos x="304" y="77"/>
                </a:cxn>
                <a:cxn ang="0">
                  <a:pos x="310" y="77"/>
                </a:cxn>
                <a:cxn ang="0">
                  <a:pos x="340" y="53"/>
                </a:cxn>
                <a:cxn ang="0">
                  <a:pos x="382" y="41"/>
                </a:cxn>
                <a:cxn ang="0">
                  <a:pos x="406" y="47"/>
                </a:cxn>
                <a:cxn ang="0">
                  <a:pos x="430" y="53"/>
                </a:cxn>
                <a:cxn ang="0">
                  <a:pos x="436" y="53"/>
                </a:cxn>
                <a:cxn ang="0">
                  <a:pos x="436" y="47"/>
                </a:cxn>
                <a:cxn ang="0">
                  <a:pos x="496" y="12"/>
                </a:cxn>
                <a:cxn ang="0">
                  <a:pos x="573" y="0"/>
                </a:cxn>
                <a:cxn ang="0">
                  <a:pos x="669" y="24"/>
                </a:cxn>
                <a:cxn ang="0">
                  <a:pos x="722" y="77"/>
                </a:cxn>
                <a:cxn ang="0">
                  <a:pos x="728" y="118"/>
                </a:cxn>
                <a:cxn ang="0">
                  <a:pos x="728" y="124"/>
                </a:cxn>
                <a:cxn ang="0">
                  <a:pos x="734" y="130"/>
                </a:cxn>
                <a:cxn ang="0">
                  <a:pos x="746" y="130"/>
                </a:cxn>
                <a:cxn ang="0">
                  <a:pos x="794" y="136"/>
                </a:cxn>
                <a:cxn ang="0">
                  <a:pos x="860" y="171"/>
                </a:cxn>
                <a:cxn ang="0">
                  <a:pos x="884" y="237"/>
                </a:cxn>
                <a:cxn ang="0">
                  <a:pos x="860" y="296"/>
                </a:cxn>
                <a:cxn ang="0">
                  <a:pos x="794" y="337"/>
                </a:cxn>
              </a:cxnLst>
              <a:rect l="0" t="0" r="r" b="b"/>
              <a:pathLst>
                <a:path w="884" h="526">
                  <a:moveTo>
                    <a:pt x="794" y="337"/>
                  </a:moveTo>
                  <a:lnTo>
                    <a:pt x="800" y="349"/>
                  </a:lnTo>
                  <a:lnTo>
                    <a:pt x="806" y="361"/>
                  </a:lnTo>
                  <a:lnTo>
                    <a:pt x="812" y="373"/>
                  </a:lnTo>
                  <a:lnTo>
                    <a:pt x="812" y="390"/>
                  </a:lnTo>
                  <a:lnTo>
                    <a:pt x="800" y="426"/>
                  </a:lnTo>
                  <a:lnTo>
                    <a:pt x="776" y="461"/>
                  </a:lnTo>
                  <a:lnTo>
                    <a:pt x="740" y="485"/>
                  </a:lnTo>
                  <a:lnTo>
                    <a:pt x="693" y="503"/>
                  </a:lnTo>
                  <a:lnTo>
                    <a:pt x="639" y="509"/>
                  </a:lnTo>
                  <a:lnTo>
                    <a:pt x="609" y="503"/>
                  </a:lnTo>
                  <a:lnTo>
                    <a:pt x="579" y="503"/>
                  </a:lnTo>
                  <a:lnTo>
                    <a:pt x="555" y="497"/>
                  </a:lnTo>
                  <a:lnTo>
                    <a:pt x="531" y="485"/>
                  </a:lnTo>
                  <a:lnTo>
                    <a:pt x="519" y="503"/>
                  </a:lnTo>
                  <a:lnTo>
                    <a:pt x="501" y="515"/>
                  </a:lnTo>
                  <a:lnTo>
                    <a:pt x="484" y="521"/>
                  </a:lnTo>
                  <a:lnTo>
                    <a:pt x="460" y="526"/>
                  </a:lnTo>
                  <a:lnTo>
                    <a:pt x="442" y="521"/>
                  </a:lnTo>
                  <a:lnTo>
                    <a:pt x="418" y="515"/>
                  </a:lnTo>
                  <a:lnTo>
                    <a:pt x="406" y="503"/>
                  </a:lnTo>
                  <a:lnTo>
                    <a:pt x="394" y="485"/>
                  </a:lnTo>
                  <a:lnTo>
                    <a:pt x="376" y="491"/>
                  </a:lnTo>
                  <a:lnTo>
                    <a:pt x="352" y="497"/>
                  </a:lnTo>
                  <a:lnTo>
                    <a:pt x="334" y="497"/>
                  </a:lnTo>
                  <a:lnTo>
                    <a:pt x="310" y="503"/>
                  </a:lnTo>
                  <a:lnTo>
                    <a:pt x="263" y="497"/>
                  </a:lnTo>
                  <a:lnTo>
                    <a:pt x="221" y="485"/>
                  </a:lnTo>
                  <a:lnTo>
                    <a:pt x="185" y="467"/>
                  </a:lnTo>
                  <a:lnTo>
                    <a:pt x="161" y="444"/>
                  </a:lnTo>
                  <a:lnTo>
                    <a:pt x="143" y="414"/>
                  </a:lnTo>
                  <a:lnTo>
                    <a:pt x="137" y="414"/>
                  </a:lnTo>
                  <a:lnTo>
                    <a:pt x="131" y="414"/>
                  </a:lnTo>
                  <a:lnTo>
                    <a:pt x="90" y="408"/>
                  </a:lnTo>
                  <a:lnTo>
                    <a:pt x="54" y="390"/>
                  </a:lnTo>
                  <a:lnTo>
                    <a:pt x="24" y="373"/>
                  </a:lnTo>
                  <a:lnTo>
                    <a:pt x="6" y="343"/>
                  </a:lnTo>
                  <a:lnTo>
                    <a:pt x="0" y="308"/>
                  </a:lnTo>
                  <a:lnTo>
                    <a:pt x="6" y="272"/>
                  </a:lnTo>
                  <a:lnTo>
                    <a:pt x="30" y="242"/>
                  </a:lnTo>
                  <a:lnTo>
                    <a:pt x="60" y="219"/>
                  </a:lnTo>
                  <a:lnTo>
                    <a:pt x="101" y="201"/>
                  </a:lnTo>
                  <a:lnTo>
                    <a:pt x="107" y="201"/>
                  </a:lnTo>
                  <a:lnTo>
                    <a:pt x="95" y="189"/>
                  </a:lnTo>
                  <a:lnTo>
                    <a:pt x="84" y="177"/>
                  </a:lnTo>
                  <a:lnTo>
                    <a:pt x="78" y="160"/>
                  </a:lnTo>
                  <a:lnTo>
                    <a:pt x="78" y="142"/>
                  </a:lnTo>
                  <a:lnTo>
                    <a:pt x="84" y="100"/>
                  </a:lnTo>
                  <a:lnTo>
                    <a:pt x="113" y="71"/>
                  </a:lnTo>
                  <a:lnTo>
                    <a:pt x="149" y="47"/>
                  </a:lnTo>
                  <a:lnTo>
                    <a:pt x="197" y="35"/>
                  </a:lnTo>
                  <a:lnTo>
                    <a:pt x="227" y="41"/>
                  </a:lnTo>
                  <a:lnTo>
                    <a:pt x="251" y="47"/>
                  </a:lnTo>
                  <a:lnTo>
                    <a:pt x="275" y="59"/>
                  </a:lnTo>
                  <a:lnTo>
                    <a:pt x="293" y="77"/>
                  </a:lnTo>
                  <a:lnTo>
                    <a:pt x="298" y="77"/>
                  </a:lnTo>
                  <a:lnTo>
                    <a:pt x="304" y="77"/>
                  </a:lnTo>
                  <a:lnTo>
                    <a:pt x="310" y="77"/>
                  </a:lnTo>
                  <a:lnTo>
                    <a:pt x="322" y="59"/>
                  </a:lnTo>
                  <a:lnTo>
                    <a:pt x="340" y="53"/>
                  </a:lnTo>
                  <a:lnTo>
                    <a:pt x="358" y="47"/>
                  </a:lnTo>
                  <a:lnTo>
                    <a:pt x="382" y="41"/>
                  </a:lnTo>
                  <a:lnTo>
                    <a:pt x="394" y="41"/>
                  </a:lnTo>
                  <a:lnTo>
                    <a:pt x="406" y="47"/>
                  </a:lnTo>
                  <a:lnTo>
                    <a:pt x="418" y="53"/>
                  </a:lnTo>
                  <a:lnTo>
                    <a:pt x="430" y="53"/>
                  </a:lnTo>
                  <a:lnTo>
                    <a:pt x="436" y="53"/>
                  </a:lnTo>
                  <a:lnTo>
                    <a:pt x="436" y="47"/>
                  </a:lnTo>
                  <a:lnTo>
                    <a:pt x="466" y="29"/>
                  </a:lnTo>
                  <a:lnTo>
                    <a:pt x="496" y="12"/>
                  </a:lnTo>
                  <a:lnTo>
                    <a:pt x="531" y="6"/>
                  </a:lnTo>
                  <a:lnTo>
                    <a:pt x="573" y="0"/>
                  </a:lnTo>
                  <a:lnTo>
                    <a:pt x="621" y="6"/>
                  </a:lnTo>
                  <a:lnTo>
                    <a:pt x="669" y="24"/>
                  </a:lnTo>
                  <a:lnTo>
                    <a:pt x="699" y="47"/>
                  </a:lnTo>
                  <a:lnTo>
                    <a:pt x="722" y="77"/>
                  </a:lnTo>
                  <a:lnTo>
                    <a:pt x="728" y="112"/>
                  </a:lnTo>
                  <a:lnTo>
                    <a:pt x="728" y="118"/>
                  </a:lnTo>
                  <a:lnTo>
                    <a:pt x="728" y="124"/>
                  </a:lnTo>
                  <a:lnTo>
                    <a:pt x="728" y="130"/>
                  </a:lnTo>
                  <a:lnTo>
                    <a:pt x="734" y="130"/>
                  </a:lnTo>
                  <a:lnTo>
                    <a:pt x="740" y="130"/>
                  </a:lnTo>
                  <a:lnTo>
                    <a:pt x="746" y="130"/>
                  </a:lnTo>
                  <a:lnTo>
                    <a:pt x="794" y="136"/>
                  </a:lnTo>
                  <a:lnTo>
                    <a:pt x="830" y="148"/>
                  </a:lnTo>
                  <a:lnTo>
                    <a:pt x="860" y="171"/>
                  </a:lnTo>
                  <a:lnTo>
                    <a:pt x="878" y="201"/>
                  </a:lnTo>
                  <a:lnTo>
                    <a:pt x="884" y="237"/>
                  </a:lnTo>
                  <a:lnTo>
                    <a:pt x="878" y="272"/>
                  </a:lnTo>
                  <a:lnTo>
                    <a:pt x="860" y="296"/>
                  </a:lnTo>
                  <a:lnTo>
                    <a:pt x="830" y="319"/>
                  </a:lnTo>
                  <a:lnTo>
                    <a:pt x="794" y="337"/>
                  </a:lnTo>
                </a:path>
              </a:pathLst>
            </a:custGeom>
            <a:solidFill>
              <a:srgbClr val="9966CC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9" name="Picture 4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29" y="1195"/>
              <a:ext cx="217" cy="30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</p:grpSp>
      <p:grpSp>
        <p:nvGrpSpPr>
          <p:cNvPr id="11" name="Group 39"/>
          <p:cNvGrpSpPr>
            <a:grpSpLocks/>
          </p:cNvGrpSpPr>
          <p:nvPr/>
        </p:nvGrpSpPr>
        <p:grpSpPr bwMode="auto">
          <a:xfrm>
            <a:off x="3695695" y="4844520"/>
            <a:ext cx="484187" cy="517525"/>
            <a:chOff x="282" y="1175"/>
            <a:chExt cx="305" cy="326"/>
          </a:xfrm>
        </p:grpSpPr>
        <p:sp>
          <p:nvSpPr>
            <p:cNvPr id="21" name="Freeform 40"/>
            <p:cNvSpPr>
              <a:spLocks noChangeArrowheads="1"/>
            </p:cNvSpPr>
            <p:nvPr/>
          </p:nvSpPr>
          <p:spPr bwMode="auto">
            <a:xfrm>
              <a:off x="282" y="1175"/>
              <a:ext cx="306" cy="307"/>
            </a:xfrm>
            <a:custGeom>
              <a:avLst/>
              <a:gdLst/>
              <a:ahLst/>
              <a:cxnLst>
                <a:cxn ang="0">
                  <a:pos x="800" y="349"/>
                </a:cxn>
                <a:cxn ang="0">
                  <a:pos x="812" y="373"/>
                </a:cxn>
                <a:cxn ang="0">
                  <a:pos x="800" y="426"/>
                </a:cxn>
                <a:cxn ang="0">
                  <a:pos x="740" y="485"/>
                </a:cxn>
                <a:cxn ang="0">
                  <a:pos x="639" y="509"/>
                </a:cxn>
                <a:cxn ang="0">
                  <a:pos x="579" y="503"/>
                </a:cxn>
                <a:cxn ang="0">
                  <a:pos x="531" y="485"/>
                </a:cxn>
                <a:cxn ang="0">
                  <a:pos x="501" y="515"/>
                </a:cxn>
                <a:cxn ang="0">
                  <a:pos x="460" y="526"/>
                </a:cxn>
                <a:cxn ang="0">
                  <a:pos x="418" y="515"/>
                </a:cxn>
                <a:cxn ang="0">
                  <a:pos x="394" y="485"/>
                </a:cxn>
                <a:cxn ang="0">
                  <a:pos x="352" y="497"/>
                </a:cxn>
                <a:cxn ang="0">
                  <a:pos x="310" y="503"/>
                </a:cxn>
                <a:cxn ang="0">
                  <a:pos x="221" y="485"/>
                </a:cxn>
                <a:cxn ang="0">
                  <a:pos x="161" y="444"/>
                </a:cxn>
                <a:cxn ang="0">
                  <a:pos x="137" y="414"/>
                </a:cxn>
                <a:cxn ang="0">
                  <a:pos x="137" y="414"/>
                </a:cxn>
                <a:cxn ang="0">
                  <a:pos x="90" y="408"/>
                </a:cxn>
                <a:cxn ang="0">
                  <a:pos x="24" y="373"/>
                </a:cxn>
                <a:cxn ang="0">
                  <a:pos x="0" y="308"/>
                </a:cxn>
                <a:cxn ang="0">
                  <a:pos x="30" y="242"/>
                </a:cxn>
                <a:cxn ang="0">
                  <a:pos x="101" y="201"/>
                </a:cxn>
                <a:cxn ang="0">
                  <a:pos x="101" y="201"/>
                </a:cxn>
                <a:cxn ang="0">
                  <a:pos x="95" y="189"/>
                </a:cxn>
                <a:cxn ang="0">
                  <a:pos x="78" y="160"/>
                </a:cxn>
                <a:cxn ang="0">
                  <a:pos x="84" y="100"/>
                </a:cxn>
                <a:cxn ang="0">
                  <a:pos x="149" y="47"/>
                </a:cxn>
                <a:cxn ang="0">
                  <a:pos x="227" y="41"/>
                </a:cxn>
                <a:cxn ang="0">
                  <a:pos x="275" y="59"/>
                </a:cxn>
                <a:cxn ang="0">
                  <a:pos x="298" y="77"/>
                </a:cxn>
                <a:cxn ang="0">
                  <a:pos x="304" y="77"/>
                </a:cxn>
                <a:cxn ang="0">
                  <a:pos x="304" y="77"/>
                </a:cxn>
                <a:cxn ang="0">
                  <a:pos x="310" y="77"/>
                </a:cxn>
                <a:cxn ang="0">
                  <a:pos x="340" y="53"/>
                </a:cxn>
                <a:cxn ang="0">
                  <a:pos x="382" y="41"/>
                </a:cxn>
                <a:cxn ang="0">
                  <a:pos x="406" y="47"/>
                </a:cxn>
                <a:cxn ang="0">
                  <a:pos x="430" y="53"/>
                </a:cxn>
                <a:cxn ang="0">
                  <a:pos x="436" y="53"/>
                </a:cxn>
                <a:cxn ang="0">
                  <a:pos x="436" y="47"/>
                </a:cxn>
                <a:cxn ang="0">
                  <a:pos x="496" y="12"/>
                </a:cxn>
                <a:cxn ang="0">
                  <a:pos x="573" y="0"/>
                </a:cxn>
                <a:cxn ang="0">
                  <a:pos x="669" y="24"/>
                </a:cxn>
                <a:cxn ang="0">
                  <a:pos x="722" y="77"/>
                </a:cxn>
                <a:cxn ang="0">
                  <a:pos x="728" y="118"/>
                </a:cxn>
                <a:cxn ang="0">
                  <a:pos x="728" y="124"/>
                </a:cxn>
                <a:cxn ang="0">
                  <a:pos x="734" y="130"/>
                </a:cxn>
                <a:cxn ang="0">
                  <a:pos x="746" y="130"/>
                </a:cxn>
                <a:cxn ang="0">
                  <a:pos x="794" y="136"/>
                </a:cxn>
                <a:cxn ang="0">
                  <a:pos x="860" y="171"/>
                </a:cxn>
                <a:cxn ang="0">
                  <a:pos x="884" y="237"/>
                </a:cxn>
                <a:cxn ang="0">
                  <a:pos x="860" y="296"/>
                </a:cxn>
                <a:cxn ang="0">
                  <a:pos x="794" y="337"/>
                </a:cxn>
              </a:cxnLst>
              <a:rect l="0" t="0" r="r" b="b"/>
              <a:pathLst>
                <a:path w="884" h="526">
                  <a:moveTo>
                    <a:pt x="794" y="337"/>
                  </a:moveTo>
                  <a:lnTo>
                    <a:pt x="800" y="349"/>
                  </a:lnTo>
                  <a:lnTo>
                    <a:pt x="806" y="361"/>
                  </a:lnTo>
                  <a:lnTo>
                    <a:pt x="812" y="373"/>
                  </a:lnTo>
                  <a:lnTo>
                    <a:pt x="812" y="390"/>
                  </a:lnTo>
                  <a:lnTo>
                    <a:pt x="800" y="426"/>
                  </a:lnTo>
                  <a:lnTo>
                    <a:pt x="776" y="461"/>
                  </a:lnTo>
                  <a:lnTo>
                    <a:pt x="740" y="485"/>
                  </a:lnTo>
                  <a:lnTo>
                    <a:pt x="693" y="503"/>
                  </a:lnTo>
                  <a:lnTo>
                    <a:pt x="639" y="509"/>
                  </a:lnTo>
                  <a:lnTo>
                    <a:pt x="609" y="503"/>
                  </a:lnTo>
                  <a:lnTo>
                    <a:pt x="579" y="503"/>
                  </a:lnTo>
                  <a:lnTo>
                    <a:pt x="555" y="497"/>
                  </a:lnTo>
                  <a:lnTo>
                    <a:pt x="531" y="485"/>
                  </a:lnTo>
                  <a:lnTo>
                    <a:pt x="519" y="503"/>
                  </a:lnTo>
                  <a:lnTo>
                    <a:pt x="501" y="515"/>
                  </a:lnTo>
                  <a:lnTo>
                    <a:pt x="484" y="521"/>
                  </a:lnTo>
                  <a:lnTo>
                    <a:pt x="460" y="526"/>
                  </a:lnTo>
                  <a:lnTo>
                    <a:pt x="442" y="521"/>
                  </a:lnTo>
                  <a:lnTo>
                    <a:pt x="418" y="515"/>
                  </a:lnTo>
                  <a:lnTo>
                    <a:pt x="406" y="503"/>
                  </a:lnTo>
                  <a:lnTo>
                    <a:pt x="394" y="485"/>
                  </a:lnTo>
                  <a:lnTo>
                    <a:pt x="376" y="491"/>
                  </a:lnTo>
                  <a:lnTo>
                    <a:pt x="352" y="497"/>
                  </a:lnTo>
                  <a:lnTo>
                    <a:pt x="334" y="497"/>
                  </a:lnTo>
                  <a:lnTo>
                    <a:pt x="310" y="503"/>
                  </a:lnTo>
                  <a:lnTo>
                    <a:pt x="263" y="497"/>
                  </a:lnTo>
                  <a:lnTo>
                    <a:pt x="221" y="485"/>
                  </a:lnTo>
                  <a:lnTo>
                    <a:pt x="185" y="467"/>
                  </a:lnTo>
                  <a:lnTo>
                    <a:pt x="161" y="444"/>
                  </a:lnTo>
                  <a:lnTo>
                    <a:pt x="143" y="414"/>
                  </a:lnTo>
                  <a:lnTo>
                    <a:pt x="137" y="414"/>
                  </a:lnTo>
                  <a:lnTo>
                    <a:pt x="131" y="414"/>
                  </a:lnTo>
                  <a:lnTo>
                    <a:pt x="90" y="408"/>
                  </a:lnTo>
                  <a:lnTo>
                    <a:pt x="54" y="390"/>
                  </a:lnTo>
                  <a:lnTo>
                    <a:pt x="24" y="373"/>
                  </a:lnTo>
                  <a:lnTo>
                    <a:pt x="6" y="343"/>
                  </a:lnTo>
                  <a:lnTo>
                    <a:pt x="0" y="308"/>
                  </a:lnTo>
                  <a:lnTo>
                    <a:pt x="6" y="272"/>
                  </a:lnTo>
                  <a:lnTo>
                    <a:pt x="30" y="242"/>
                  </a:lnTo>
                  <a:lnTo>
                    <a:pt x="60" y="219"/>
                  </a:lnTo>
                  <a:lnTo>
                    <a:pt x="101" y="201"/>
                  </a:lnTo>
                  <a:lnTo>
                    <a:pt x="107" y="201"/>
                  </a:lnTo>
                  <a:lnTo>
                    <a:pt x="95" y="189"/>
                  </a:lnTo>
                  <a:lnTo>
                    <a:pt x="84" y="177"/>
                  </a:lnTo>
                  <a:lnTo>
                    <a:pt x="78" y="160"/>
                  </a:lnTo>
                  <a:lnTo>
                    <a:pt x="78" y="142"/>
                  </a:lnTo>
                  <a:lnTo>
                    <a:pt x="84" y="100"/>
                  </a:lnTo>
                  <a:lnTo>
                    <a:pt x="113" y="71"/>
                  </a:lnTo>
                  <a:lnTo>
                    <a:pt x="149" y="47"/>
                  </a:lnTo>
                  <a:lnTo>
                    <a:pt x="197" y="35"/>
                  </a:lnTo>
                  <a:lnTo>
                    <a:pt x="227" y="41"/>
                  </a:lnTo>
                  <a:lnTo>
                    <a:pt x="251" y="47"/>
                  </a:lnTo>
                  <a:lnTo>
                    <a:pt x="275" y="59"/>
                  </a:lnTo>
                  <a:lnTo>
                    <a:pt x="293" y="77"/>
                  </a:lnTo>
                  <a:lnTo>
                    <a:pt x="298" y="77"/>
                  </a:lnTo>
                  <a:lnTo>
                    <a:pt x="304" y="77"/>
                  </a:lnTo>
                  <a:lnTo>
                    <a:pt x="310" y="77"/>
                  </a:lnTo>
                  <a:lnTo>
                    <a:pt x="322" y="59"/>
                  </a:lnTo>
                  <a:lnTo>
                    <a:pt x="340" y="53"/>
                  </a:lnTo>
                  <a:lnTo>
                    <a:pt x="358" y="47"/>
                  </a:lnTo>
                  <a:lnTo>
                    <a:pt x="382" y="41"/>
                  </a:lnTo>
                  <a:lnTo>
                    <a:pt x="394" y="41"/>
                  </a:lnTo>
                  <a:lnTo>
                    <a:pt x="406" y="47"/>
                  </a:lnTo>
                  <a:lnTo>
                    <a:pt x="418" y="53"/>
                  </a:lnTo>
                  <a:lnTo>
                    <a:pt x="430" y="53"/>
                  </a:lnTo>
                  <a:lnTo>
                    <a:pt x="436" y="53"/>
                  </a:lnTo>
                  <a:lnTo>
                    <a:pt x="436" y="47"/>
                  </a:lnTo>
                  <a:lnTo>
                    <a:pt x="466" y="29"/>
                  </a:lnTo>
                  <a:lnTo>
                    <a:pt x="496" y="12"/>
                  </a:lnTo>
                  <a:lnTo>
                    <a:pt x="531" y="6"/>
                  </a:lnTo>
                  <a:lnTo>
                    <a:pt x="573" y="0"/>
                  </a:lnTo>
                  <a:lnTo>
                    <a:pt x="621" y="6"/>
                  </a:lnTo>
                  <a:lnTo>
                    <a:pt x="669" y="24"/>
                  </a:lnTo>
                  <a:lnTo>
                    <a:pt x="699" y="47"/>
                  </a:lnTo>
                  <a:lnTo>
                    <a:pt x="722" y="77"/>
                  </a:lnTo>
                  <a:lnTo>
                    <a:pt x="728" y="112"/>
                  </a:lnTo>
                  <a:lnTo>
                    <a:pt x="728" y="118"/>
                  </a:lnTo>
                  <a:lnTo>
                    <a:pt x="728" y="124"/>
                  </a:lnTo>
                  <a:lnTo>
                    <a:pt x="728" y="130"/>
                  </a:lnTo>
                  <a:lnTo>
                    <a:pt x="734" y="130"/>
                  </a:lnTo>
                  <a:lnTo>
                    <a:pt x="740" y="130"/>
                  </a:lnTo>
                  <a:lnTo>
                    <a:pt x="746" y="130"/>
                  </a:lnTo>
                  <a:lnTo>
                    <a:pt x="794" y="136"/>
                  </a:lnTo>
                  <a:lnTo>
                    <a:pt x="830" y="148"/>
                  </a:lnTo>
                  <a:lnTo>
                    <a:pt x="860" y="171"/>
                  </a:lnTo>
                  <a:lnTo>
                    <a:pt x="878" y="201"/>
                  </a:lnTo>
                  <a:lnTo>
                    <a:pt x="884" y="237"/>
                  </a:lnTo>
                  <a:lnTo>
                    <a:pt x="878" y="272"/>
                  </a:lnTo>
                  <a:lnTo>
                    <a:pt x="860" y="296"/>
                  </a:lnTo>
                  <a:lnTo>
                    <a:pt x="830" y="319"/>
                  </a:lnTo>
                  <a:lnTo>
                    <a:pt x="794" y="337"/>
                  </a:lnTo>
                </a:path>
              </a:pathLst>
            </a:custGeom>
            <a:solidFill>
              <a:srgbClr val="9966CC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2" name="Picture 4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29" y="1195"/>
              <a:ext cx="217" cy="30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</p:grpSp>
      <p:grpSp>
        <p:nvGrpSpPr>
          <p:cNvPr id="12" name="Group 39"/>
          <p:cNvGrpSpPr>
            <a:grpSpLocks/>
          </p:cNvGrpSpPr>
          <p:nvPr/>
        </p:nvGrpSpPr>
        <p:grpSpPr bwMode="auto">
          <a:xfrm>
            <a:off x="4289685" y="4827587"/>
            <a:ext cx="484187" cy="517525"/>
            <a:chOff x="282" y="1175"/>
            <a:chExt cx="305" cy="326"/>
          </a:xfrm>
        </p:grpSpPr>
        <p:sp>
          <p:nvSpPr>
            <p:cNvPr id="24" name="Freeform 40"/>
            <p:cNvSpPr>
              <a:spLocks noChangeArrowheads="1"/>
            </p:cNvSpPr>
            <p:nvPr/>
          </p:nvSpPr>
          <p:spPr bwMode="auto">
            <a:xfrm>
              <a:off x="282" y="1175"/>
              <a:ext cx="306" cy="307"/>
            </a:xfrm>
            <a:custGeom>
              <a:avLst/>
              <a:gdLst/>
              <a:ahLst/>
              <a:cxnLst>
                <a:cxn ang="0">
                  <a:pos x="800" y="349"/>
                </a:cxn>
                <a:cxn ang="0">
                  <a:pos x="812" y="373"/>
                </a:cxn>
                <a:cxn ang="0">
                  <a:pos x="800" y="426"/>
                </a:cxn>
                <a:cxn ang="0">
                  <a:pos x="740" y="485"/>
                </a:cxn>
                <a:cxn ang="0">
                  <a:pos x="639" y="509"/>
                </a:cxn>
                <a:cxn ang="0">
                  <a:pos x="579" y="503"/>
                </a:cxn>
                <a:cxn ang="0">
                  <a:pos x="531" y="485"/>
                </a:cxn>
                <a:cxn ang="0">
                  <a:pos x="501" y="515"/>
                </a:cxn>
                <a:cxn ang="0">
                  <a:pos x="460" y="526"/>
                </a:cxn>
                <a:cxn ang="0">
                  <a:pos x="418" y="515"/>
                </a:cxn>
                <a:cxn ang="0">
                  <a:pos x="394" y="485"/>
                </a:cxn>
                <a:cxn ang="0">
                  <a:pos x="352" y="497"/>
                </a:cxn>
                <a:cxn ang="0">
                  <a:pos x="310" y="503"/>
                </a:cxn>
                <a:cxn ang="0">
                  <a:pos x="221" y="485"/>
                </a:cxn>
                <a:cxn ang="0">
                  <a:pos x="161" y="444"/>
                </a:cxn>
                <a:cxn ang="0">
                  <a:pos x="137" y="414"/>
                </a:cxn>
                <a:cxn ang="0">
                  <a:pos x="137" y="414"/>
                </a:cxn>
                <a:cxn ang="0">
                  <a:pos x="90" y="408"/>
                </a:cxn>
                <a:cxn ang="0">
                  <a:pos x="24" y="373"/>
                </a:cxn>
                <a:cxn ang="0">
                  <a:pos x="0" y="308"/>
                </a:cxn>
                <a:cxn ang="0">
                  <a:pos x="30" y="242"/>
                </a:cxn>
                <a:cxn ang="0">
                  <a:pos x="101" y="201"/>
                </a:cxn>
                <a:cxn ang="0">
                  <a:pos x="101" y="201"/>
                </a:cxn>
                <a:cxn ang="0">
                  <a:pos x="95" y="189"/>
                </a:cxn>
                <a:cxn ang="0">
                  <a:pos x="78" y="160"/>
                </a:cxn>
                <a:cxn ang="0">
                  <a:pos x="84" y="100"/>
                </a:cxn>
                <a:cxn ang="0">
                  <a:pos x="149" y="47"/>
                </a:cxn>
                <a:cxn ang="0">
                  <a:pos x="227" y="41"/>
                </a:cxn>
                <a:cxn ang="0">
                  <a:pos x="275" y="59"/>
                </a:cxn>
                <a:cxn ang="0">
                  <a:pos x="298" y="77"/>
                </a:cxn>
                <a:cxn ang="0">
                  <a:pos x="304" y="77"/>
                </a:cxn>
                <a:cxn ang="0">
                  <a:pos x="304" y="77"/>
                </a:cxn>
                <a:cxn ang="0">
                  <a:pos x="310" y="77"/>
                </a:cxn>
                <a:cxn ang="0">
                  <a:pos x="340" y="53"/>
                </a:cxn>
                <a:cxn ang="0">
                  <a:pos x="382" y="41"/>
                </a:cxn>
                <a:cxn ang="0">
                  <a:pos x="406" y="47"/>
                </a:cxn>
                <a:cxn ang="0">
                  <a:pos x="430" y="53"/>
                </a:cxn>
                <a:cxn ang="0">
                  <a:pos x="436" y="53"/>
                </a:cxn>
                <a:cxn ang="0">
                  <a:pos x="436" y="47"/>
                </a:cxn>
                <a:cxn ang="0">
                  <a:pos x="496" y="12"/>
                </a:cxn>
                <a:cxn ang="0">
                  <a:pos x="573" y="0"/>
                </a:cxn>
                <a:cxn ang="0">
                  <a:pos x="669" y="24"/>
                </a:cxn>
                <a:cxn ang="0">
                  <a:pos x="722" y="77"/>
                </a:cxn>
                <a:cxn ang="0">
                  <a:pos x="728" y="118"/>
                </a:cxn>
                <a:cxn ang="0">
                  <a:pos x="728" y="124"/>
                </a:cxn>
                <a:cxn ang="0">
                  <a:pos x="734" y="130"/>
                </a:cxn>
                <a:cxn ang="0">
                  <a:pos x="746" y="130"/>
                </a:cxn>
                <a:cxn ang="0">
                  <a:pos x="794" y="136"/>
                </a:cxn>
                <a:cxn ang="0">
                  <a:pos x="860" y="171"/>
                </a:cxn>
                <a:cxn ang="0">
                  <a:pos x="884" y="237"/>
                </a:cxn>
                <a:cxn ang="0">
                  <a:pos x="860" y="296"/>
                </a:cxn>
                <a:cxn ang="0">
                  <a:pos x="794" y="337"/>
                </a:cxn>
              </a:cxnLst>
              <a:rect l="0" t="0" r="r" b="b"/>
              <a:pathLst>
                <a:path w="884" h="526">
                  <a:moveTo>
                    <a:pt x="794" y="337"/>
                  </a:moveTo>
                  <a:lnTo>
                    <a:pt x="800" y="349"/>
                  </a:lnTo>
                  <a:lnTo>
                    <a:pt x="806" y="361"/>
                  </a:lnTo>
                  <a:lnTo>
                    <a:pt x="812" y="373"/>
                  </a:lnTo>
                  <a:lnTo>
                    <a:pt x="812" y="390"/>
                  </a:lnTo>
                  <a:lnTo>
                    <a:pt x="800" y="426"/>
                  </a:lnTo>
                  <a:lnTo>
                    <a:pt x="776" y="461"/>
                  </a:lnTo>
                  <a:lnTo>
                    <a:pt x="740" y="485"/>
                  </a:lnTo>
                  <a:lnTo>
                    <a:pt x="693" y="503"/>
                  </a:lnTo>
                  <a:lnTo>
                    <a:pt x="639" y="509"/>
                  </a:lnTo>
                  <a:lnTo>
                    <a:pt x="609" y="503"/>
                  </a:lnTo>
                  <a:lnTo>
                    <a:pt x="579" y="503"/>
                  </a:lnTo>
                  <a:lnTo>
                    <a:pt x="555" y="497"/>
                  </a:lnTo>
                  <a:lnTo>
                    <a:pt x="531" y="485"/>
                  </a:lnTo>
                  <a:lnTo>
                    <a:pt x="519" y="503"/>
                  </a:lnTo>
                  <a:lnTo>
                    <a:pt x="501" y="515"/>
                  </a:lnTo>
                  <a:lnTo>
                    <a:pt x="484" y="521"/>
                  </a:lnTo>
                  <a:lnTo>
                    <a:pt x="460" y="526"/>
                  </a:lnTo>
                  <a:lnTo>
                    <a:pt x="442" y="521"/>
                  </a:lnTo>
                  <a:lnTo>
                    <a:pt x="418" y="515"/>
                  </a:lnTo>
                  <a:lnTo>
                    <a:pt x="406" y="503"/>
                  </a:lnTo>
                  <a:lnTo>
                    <a:pt x="394" y="485"/>
                  </a:lnTo>
                  <a:lnTo>
                    <a:pt x="376" y="491"/>
                  </a:lnTo>
                  <a:lnTo>
                    <a:pt x="352" y="497"/>
                  </a:lnTo>
                  <a:lnTo>
                    <a:pt x="334" y="497"/>
                  </a:lnTo>
                  <a:lnTo>
                    <a:pt x="310" y="503"/>
                  </a:lnTo>
                  <a:lnTo>
                    <a:pt x="263" y="497"/>
                  </a:lnTo>
                  <a:lnTo>
                    <a:pt x="221" y="485"/>
                  </a:lnTo>
                  <a:lnTo>
                    <a:pt x="185" y="467"/>
                  </a:lnTo>
                  <a:lnTo>
                    <a:pt x="161" y="444"/>
                  </a:lnTo>
                  <a:lnTo>
                    <a:pt x="143" y="414"/>
                  </a:lnTo>
                  <a:lnTo>
                    <a:pt x="137" y="414"/>
                  </a:lnTo>
                  <a:lnTo>
                    <a:pt x="131" y="414"/>
                  </a:lnTo>
                  <a:lnTo>
                    <a:pt x="90" y="408"/>
                  </a:lnTo>
                  <a:lnTo>
                    <a:pt x="54" y="390"/>
                  </a:lnTo>
                  <a:lnTo>
                    <a:pt x="24" y="373"/>
                  </a:lnTo>
                  <a:lnTo>
                    <a:pt x="6" y="343"/>
                  </a:lnTo>
                  <a:lnTo>
                    <a:pt x="0" y="308"/>
                  </a:lnTo>
                  <a:lnTo>
                    <a:pt x="6" y="272"/>
                  </a:lnTo>
                  <a:lnTo>
                    <a:pt x="30" y="242"/>
                  </a:lnTo>
                  <a:lnTo>
                    <a:pt x="60" y="219"/>
                  </a:lnTo>
                  <a:lnTo>
                    <a:pt x="101" y="201"/>
                  </a:lnTo>
                  <a:lnTo>
                    <a:pt x="107" y="201"/>
                  </a:lnTo>
                  <a:lnTo>
                    <a:pt x="95" y="189"/>
                  </a:lnTo>
                  <a:lnTo>
                    <a:pt x="84" y="177"/>
                  </a:lnTo>
                  <a:lnTo>
                    <a:pt x="78" y="160"/>
                  </a:lnTo>
                  <a:lnTo>
                    <a:pt x="78" y="142"/>
                  </a:lnTo>
                  <a:lnTo>
                    <a:pt x="84" y="100"/>
                  </a:lnTo>
                  <a:lnTo>
                    <a:pt x="113" y="71"/>
                  </a:lnTo>
                  <a:lnTo>
                    <a:pt x="149" y="47"/>
                  </a:lnTo>
                  <a:lnTo>
                    <a:pt x="197" y="35"/>
                  </a:lnTo>
                  <a:lnTo>
                    <a:pt x="227" y="41"/>
                  </a:lnTo>
                  <a:lnTo>
                    <a:pt x="251" y="47"/>
                  </a:lnTo>
                  <a:lnTo>
                    <a:pt x="275" y="59"/>
                  </a:lnTo>
                  <a:lnTo>
                    <a:pt x="293" y="77"/>
                  </a:lnTo>
                  <a:lnTo>
                    <a:pt x="298" y="77"/>
                  </a:lnTo>
                  <a:lnTo>
                    <a:pt x="304" y="77"/>
                  </a:lnTo>
                  <a:lnTo>
                    <a:pt x="310" y="77"/>
                  </a:lnTo>
                  <a:lnTo>
                    <a:pt x="322" y="59"/>
                  </a:lnTo>
                  <a:lnTo>
                    <a:pt x="340" y="53"/>
                  </a:lnTo>
                  <a:lnTo>
                    <a:pt x="358" y="47"/>
                  </a:lnTo>
                  <a:lnTo>
                    <a:pt x="382" y="41"/>
                  </a:lnTo>
                  <a:lnTo>
                    <a:pt x="394" y="41"/>
                  </a:lnTo>
                  <a:lnTo>
                    <a:pt x="406" y="47"/>
                  </a:lnTo>
                  <a:lnTo>
                    <a:pt x="418" y="53"/>
                  </a:lnTo>
                  <a:lnTo>
                    <a:pt x="430" y="53"/>
                  </a:lnTo>
                  <a:lnTo>
                    <a:pt x="436" y="53"/>
                  </a:lnTo>
                  <a:lnTo>
                    <a:pt x="436" y="47"/>
                  </a:lnTo>
                  <a:lnTo>
                    <a:pt x="466" y="29"/>
                  </a:lnTo>
                  <a:lnTo>
                    <a:pt x="496" y="12"/>
                  </a:lnTo>
                  <a:lnTo>
                    <a:pt x="531" y="6"/>
                  </a:lnTo>
                  <a:lnTo>
                    <a:pt x="573" y="0"/>
                  </a:lnTo>
                  <a:lnTo>
                    <a:pt x="621" y="6"/>
                  </a:lnTo>
                  <a:lnTo>
                    <a:pt x="669" y="24"/>
                  </a:lnTo>
                  <a:lnTo>
                    <a:pt x="699" y="47"/>
                  </a:lnTo>
                  <a:lnTo>
                    <a:pt x="722" y="77"/>
                  </a:lnTo>
                  <a:lnTo>
                    <a:pt x="728" y="112"/>
                  </a:lnTo>
                  <a:lnTo>
                    <a:pt x="728" y="118"/>
                  </a:lnTo>
                  <a:lnTo>
                    <a:pt x="728" y="124"/>
                  </a:lnTo>
                  <a:lnTo>
                    <a:pt x="728" y="130"/>
                  </a:lnTo>
                  <a:lnTo>
                    <a:pt x="734" y="130"/>
                  </a:lnTo>
                  <a:lnTo>
                    <a:pt x="740" y="130"/>
                  </a:lnTo>
                  <a:lnTo>
                    <a:pt x="746" y="130"/>
                  </a:lnTo>
                  <a:lnTo>
                    <a:pt x="794" y="136"/>
                  </a:lnTo>
                  <a:lnTo>
                    <a:pt x="830" y="148"/>
                  </a:lnTo>
                  <a:lnTo>
                    <a:pt x="860" y="171"/>
                  </a:lnTo>
                  <a:lnTo>
                    <a:pt x="878" y="201"/>
                  </a:lnTo>
                  <a:lnTo>
                    <a:pt x="884" y="237"/>
                  </a:lnTo>
                  <a:lnTo>
                    <a:pt x="878" y="272"/>
                  </a:lnTo>
                  <a:lnTo>
                    <a:pt x="860" y="296"/>
                  </a:lnTo>
                  <a:lnTo>
                    <a:pt x="830" y="319"/>
                  </a:lnTo>
                  <a:lnTo>
                    <a:pt x="794" y="337"/>
                  </a:lnTo>
                </a:path>
              </a:pathLst>
            </a:custGeom>
            <a:solidFill>
              <a:srgbClr val="9966CC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5" name="Picture 4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29" y="1195"/>
              <a:ext cx="217" cy="30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</p:grpSp>
      <p:grpSp>
        <p:nvGrpSpPr>
          <p:cNvPr id="13" name="Group 39"/>
          <p:cNvGrpSpPr>
            <a:grpSpLocks/>
          </p:cNvGrpSpPr>
          <p:nvPr/>
        </p:nvGrpSpPr>
        <p:grpSpPr bwMode="auto">
          <a:xfrm>
            <a:off x="4870975" y="4827587"/>
            <a:ext cx="484187" cy="517525"/>
            <a:chOff x="282" y="1175"/>
            <a:chExt cx="305" cy="326"/>
          </a:xfrm>
        </p:grpSpPr>
        <p:sp>
          <p:nvSpPr>
            <p:cNvPr id="27" name="Freeform 40"/>
            <p:cNvSpPr>
              <a:spLocks noChangeArrowheads="1"/>
            </p:cNvSpPr>
            <p:nvPr/>
          </p:nvSpPr>
          <p:spPr bwMode="auto">
            <a:xfrm>
              <a:off x="282" y="1175"/>
              <a:ext cx="306" cy="307"/>
            </a:xfrm>
            <a:custGeom>
              <a:avLst/>
              <a:gdLst/>
              <a:ahLst/>
              <a:cxnLst>
                <a:cxn ang="0">
                  <a:pos x="800" y="349"/>
                </a:cxn>
                <a:cxn ang="0">
                  <a:pos x="812" y="373"/>
                </a:cxn>
                <a:cxn ang="0">
                  <a:pos x="800" y="426"/>
                </a:cxn>
                <a:cxn ang="0">
                  <a:pos x="740" y="485"/>
                </a:cxn>
                <a:cxn ang="0">
                  <a:pos x="639" y="509"/>
                </a:cxn>
                <a:cxn ang="0">
                  <a:pos x="579" y="503"/>
                </a:cxn>
                <a:cxn ang="0">
                  <a:pos x="531" y="485"/>
                </a:cxn>
                <a:cxn ang="0">
                  <a:pos x="501" y="515"/>
                </a:cxn>
                <a:cxn ang="0">
                  <a:pos x="460" y="526"/>
                </a:cxn>
                <a:cxn ang="0">
                  <a:pos x="418" y="515"/>
                </a:cxn>
                <a:cxn ang="0">
                  <a:pos x="394" y="485"/>
                </a:cxn>
                <a:cxn ang="0">
                  <a:pos x="352" y="497"/>
                </a:cxn>
                <a:cxn ang="0">
                  <a:pos x="310" y="503"/>
                </a:cxn>
                <a:cxn ang="0">
                  <a:pos x="221" y="485"/>
                </a:cxn>
                <a:cxn ang="0">
                  <a:pos x="161" y="444"/>
                </a:cxn>
                <a:cxn ang="0">
                  <a:pos x="137" y="414"/>
                </a:cxn>
                <a:cxn ang="0">
                  <a:pos x="137" y="414"/>
                </a:cxn>
                <a:cxn ang="0">
                  <a:pos x="90" y="408"/>
                </a:cxn>
                <a:cxn ang="0">
                  <a:pos x="24" y="373"/>
                </a:cxn>
                <a:cxn ang="0">
                  <a:pos x="0" y="308"/>
                </a:cxn>
                <a:cxn ang="0">
                  <a:pos x="30" y="242"/>
                </a:cxn>
                <a:cxn ang="0">
                  <a:pos x="101" y="201"/>
                </a:cxn>
                <a:cxn ang="0">
                  <a:pos x="101" y="201"/>
                </a:cxn>
                <a:cxn ang="0">
                  <a:pos x="95" y="189"/>
                </a:cxn>
                <a:cxn ang="0">
                  <a:pos x="78" y="160"/>
                </a:cxn>
                <a:cxn ang="0">
                  <a:pos x="84" y="100"/>
                </a:cxn>
                <a:cxn ang="0">
                  <a:pos x="149" y="47"/>
                </a:cxn>
                <a:cxn ang="0">
                  <a:pos x="227" y="41"/>
                </a:cxn>
                <a:cxn ang="0">
                  <a:pos x="275" y="59"/>
                </a:cxn>
                <a:cxn ang="0">
                  <a:pos x="298" y="77"/>
                </a:cxn>
                <a:cxn ang="0">
                  <a:pos x="304" y="77"/>
                </a:cxn>
                <a:cxn ang="0">
                  <a:pos x="304" y="77"/>
                </a:cxn>
                <a:cxn ang="0">
                  <a:pos x="310" y="77"/>
                </a:cxn>
                <a:cxn ang="0">
                  <a:pos x="340" y="53"/>
                </a:cxn>
                <a:cxn ang="0">
                  <a:pos x="382" y="41"/>
                </a:cxn>
                <a:cxn ang="0">
                  <a:pos x="406" y="47"/>
                </a:cxn>
                <a:cxn ang="0">
                  <a:pos x="430" y="53"/>
                </a:cxn>
                <a:cxn ang="0">
                  <a:pos x="436" y="53"/>
                </a:cxn>
                <a:cxn ang="0">
                  <a:pos x="436" y="47"/>
                </a:cxn>
                <a:cxn ang="0">
                  <a:pos x="496" y="12"/>
                </a:cxn>
                <a:cxn ang="0">
                  <a:pos x="573" y="0"/>
                </a:cxn>
                <a:cxn ang="0">
                  <a:pos x="669" y="24"/>
                </a:cxn>
                <a:cxn ang="0">
                  <a:pos x="722" y="77"/>
                </a:cxn>
                <a:cxn ang="0">
                  <a:pos x="728" y="118"/>
                </a:cxn>
                <a:cxn ang="0">
                  <a:pos x="728" y="124"/>
                </a:cxn>
                <a:cxn ang="0">
                  <a:pos x="734" y="130"/>
                </a:cxn>
                <a:cxn ang="0">
                  <a:pos x="746" y="130"/>
                </a:cxn>
                <a:cxn ang="0">
                  <a:pos x="794" y="136"/>
                </a:cxn>
                <a:cxn ang="0">
                  <a:pos x="860" y="171"/>
                </a:cxn>
                <a:cxn ang="0">
                  <a:pos x="884" y="237"/>
                </a:cxn>
                <a:cxn ang="0">
                  <a:pos x="860" y="296"/>
                </a:cxn>
                <a:cxn ang="0">
                  <a:pos x="794" y="337"/>
                </a:cxn>
              </a:cxnLst>
              <a:rect l="0" t="0" r="r" b="b"/>
              <a:pathLst>
                <a:path w="884" h="526">
                  <a:moveTo>
                    <a:pt x="794" y="337"/>
                  </a:moveTo>
                  <a:lnTo>
                    <a:pt x="800" y="349"/>
                  </a:lnTo>
                  <a:lnTo>
                    <a:pt x="806" y="361"/>
                  </a:lnTo>
                  <a:lnTo>
                    <a:pt x="812" y="373"/>
                  </a:lnTo>
                  <a:lnTo>
                    <a:pt x="812" y="390"/>
                  </a:lnTo>
                  <a:lnTo>
                    <a:pt x="800" y="426"/>
                  </a:lnTo>
                  <a:lnTo>
                    <a:pt x="776" y="461"/>
                  </a:lnTo>
                  <a:lnTo>
                    <a:pt x="740" y="485"/>
                  </a:lnTo>
                  <a:lnTo>
                    <a:pt x="693" y="503"/>
                  </a:lnTo>
                  <a:lnTo>
                    <a:pt x="639" y="509"/>
                  </a:lnTo>
                  <a:lnTo>
                    <a:pt x="609" y="503"/>
                  </a:lnTo>
                  <a:lnTo>
                    <a:pt x="579" y="503"/>
                  </a:lnTo>
                  <a:lnTo>
                    <a:pt x="555" y="497"/>
                  </a:lnTo>
                  <a:lnTo>
                    <a:pt x="531" y="485"/>
                  </a:lnTo>
                  <a:lnTo>
                    <a:pt x="519" y="503"/>
                  </a:lnTo>
                  <a:lnTo>
                    <a:pt x="501" y="515"/>
                  </a:lnTo>
                  <a:lnTo>
                    <a:pt x="484" y="521"/>
                  </a:lnTo>
                  <a:lnTo>
                    <a:pt x="460" y="526"/>
                  </a:lnTo>
                  <a:lnTo>
                    <a:pt x="442" y="521"/>
                  </a:lnTo>
                  <a:lnTo>
                    <a:pt x="418" y="515"/>
                  </a:lnTo>
                  <a:lnTo>
                    <a:pt x="406" y="503"/>
                  </a:lnTo>
                  <a:lnTo>
                    <a:pt x="394" y="485"/>
                  </a:lnTo>
                  <a:lnTo>
                    <a:pt x="376" y="491"/>
                  </a:lnTo>
                  <a:lnTo>
                    <a:pt x="352" y="497"/>
                  </a:lnTo>
                  <a:lnTo>
                    <a:pt x="334" y="497"/>
                  </a:lnTo>
                  <a:lnTo>
                    <a:pt x="310" y="503"/>
                  </a:lnTo>
                  <a:lnTo>
                    <a:pt x="263" y="497"/>
                  </a:lnTo>
                  <a:lnTo>
                    <a:pt x="221" y="485"/>
                  </a:lnTo>
                  <a:lnTo>
                    <a:pt x="185" y="467"/>
                  </a:lnTo>
                  <a:lnTo>
                    <a:pt x="161" y="444"/>
                  </a:lnTo>
                  <a:lnTo>
                    <a:pt x="143" y="414"/>
                  </a:lnTo>
                  <a:lnTo>
                    <a:pt x="137" y="414"/>
                  </a:lnTo>
                  <a:lnTo>
                    <a:pt x="131" y="414"/>
                  </a:lnTo>
                  <a:lnTo>
                    <a:pt x="90" y="408"/>
                  </a:lnTo>
                  <a:lnTo>
                    <a:pt x="54" y="390"/>
                  </a:lnTo>
                  <a:lnTo>
                    <a:pt x="24" y="373"/>
                  </a:lnTo>
                  <a:lnTo>
                    <a:pt x="6" y="343"/>
                  </a:lnTo>
                  <a:lnTo>
                    <a:pt x="0" y="308"/>
                  </a:lnTo>
                  <a:lnTo>
                    <a:pt x="6" y="272"/>
                  </a:lnTo>
                  <a:lnTo>
                    <a:pt x="30" y="242"/>
                  </a:lnTo>
                  <a:lnTo>
                    <a:pt x="60" y="219"/>
                  </a:lnTo>
                  <a:lnTo>
                    <a:pt x="101" y="201"/>
                  </a:lnTo>
                  <a:lnTo>
                    <a:pt x="107" y="201"/>
                  </a:lnTo>
                  <a:lnTo>
                    <a:pt x="95" y="189"/>
                  </a:lnTo>
                  <a:lnTo>
                    <a:pt x="84" y="177"/>
                  </a:lnTo>
                  <a:lnTo>
                    <a:pt x="78" y="160"/>
                  </a:lnTo>
                  <a:lnTo>
                    <a:pt x="78" y="142"/>
                  </a:lnTo>
                  <a:lnTo>
                    <a:pt x="84" y="100"/>
                  </a:lnTo>
                  <a:lnTo>
                    <a:pt x="113" y="71"/>
                  </a:lnTo>
                  <a:lnTo>
                    <a:pt x="149" y="47"/>
                  </a:lnTo>
                  <a:lnTo>
                    <a:pt x="197" y="35"/>
                  </a:lnTo>
                  <a:lnTo>
                    <a:pt x="227" y="41"/>
                  </a:lnTo>
                  <a:lnTo>
                    <a:pt x="251" y="47"/>
                  </a:lnTo>
                  <a:lnTo>
                    <a:pt x="275" y="59"/>
                  </a:lnTo>
                  <a:lnTo>
                    <a:pt x="293" y="77"/>
                  </a:lnTo>
                  <a:lnTo>
                    <a:pt x="298" y="77"/>
                  </a:lnTo>
                  <a:lnTo>
                    <a:pt x="304" y="77"/>
                  </a:lnTo>
                  <a:lnTo>
                    <a:pt x="310" y="77"/>
                  </a:lnTo>
                  <a:lnTo>
                    <a:pt x="322" y="59"/>
                  </a:lnTo>
                  <a:lnTo>
                    <a:pt x="340" y="53"/>
                  </a:lnTo>
                  <a:lnTo>
                    <a:pt x="358" y="47"/>
                  </a:lnTo>
                  <a:lnTo>
                    <a:pt x="382" y="41"/>
                  </a:lnTo>
                  <a:lnTo>
                    <a:pt x="394" y="41"/>
                  </a:lnTo>
                  <a:lnTo>
                    <a:pt x="406" y="47"/>
                  </a:lnTo>
                  <a:lnTo>
                    <a:pt x="418" y="53"/>
                  </a:lnTo>
                  <a:lnTo>
                    <a:pt x="430" y="53"/>
                  </a:lnTo>
                  <a:lnTo>
                    <a:pt x="436" y="53"/>
                  </a:lnTo>
                  <a:lnTo>
                    <a:pt x="436" y="47"/>
                  </a:lnTo>
                  <a:lnTo>
                    <a:pt x="466" y="29"/>
                  </a:lnTo>
                  <a:lnTo>
                    <a:pt x="496" y="12"/>
                  </a:lnTo>
                  <a:lnTo>
                    <a:pt x="531" y="6"/>
                  </a:lnTo>
                  <a:lnTo>
                    <a:pt x="573" y="0"/>
                  </a:lnTo>
                  <a:lnTo>
                    <a:pt x="621" y="6"/>
                  </a:lnTo>
                  <a:lnTo>
                    <a:pt x="669" y="24"/>
                  </a:lnTo>
                  <a:lnTo>
                    <a:pt x="699" y="47"/>
                  </a:lnTo>
                  <a:lnTo>
                    <a:pt x="722" y="77"/>
                  </a:lnTo>
                  <a:lnTo>
                    <a:pt x="728" y="112"/>
                  </a:lnTo>
                  <a:lnTo>
                    <a:pt x="728" y="118"/>
                  </a:lnTo>
                  <a:lnTo>
                    <a:pt x="728" y="124"/>
                  </a:lnTo>
                  <a:lnTo>
                    <a:pt x="728" y="130"/>
                  </a:lnTo>
                  <a:lnTo>
                    <a:pt x="734" y="130"/>
                  </a:lnTo>
                  <a:lnTo>
                    <a:pt x="740" y="130"/>
                  </a:lnTo>
                  <a:lnTo>
                    <a:pt x="746" y="130"/>
                  </a:lnTo>
                  <a:lnTo>
                    <a:pt x="794" y="136"/>
                  </a:lnTo>
                  <a:lnTo>
                    <a:pt x="830" y="148"/>
                  </a:lnTo>
                  <a:lnTo>
                    <a:pt x="860" y="171"/>
                  </a:lnTo>
                  <a:lnTo>
                    <a:pt x="878" y="201"/>
                  </a:lnTo>
                  <a:lnTo>
                    <a:pt x="884" y="237"/>
                  </a:lnTo>
                  <a:lnTo>
                    <a:pt x="878" y="272"/>
                  </a:lnTo>
                  <a:lnTo>
                    <a:pt x="860" y="296"/>
                  </a:lnTo>
                  <a:lnTo>
                    <a:pt x="830" y="319"/>
                  </a:lnTo>
                  <a:lnTo>
                    <a:pt x="794" y="337"/>
                  </a:lnTo>
                </a:path>
              </a:pathLst>
            </a:custGeom>
            <a:solidFill>
              <a:srgbClr val="9966CC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8" name="Picture 4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29" y="1195"/>
              <a:ext cx="217" cy="30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</p:grpSp>
      <p:grpSp>
        <p:nvGrpSpPr>
          <p:cNvPr id="14" name="Group 39"/>
          <p:cNvGrpSpPr>
            <a:grpSpLocks/>
          </p:cNvGrpSpPr>
          <p:nvPr/>
        </p:nvGrpSpPr>
        <p:grpSpPr bwMode="auto">
          <a:xfrm>
            <a:off x="7027333" y="4844520"/>
            <a:ext cx="484187" cy="517525"/>
            <a:chOff x="282" y="1175"/>
            <a:chExt cx="305" cy="326"/>
          </a:xfrm>
        </p:grpSpPr>
        <p:sp>
          <p:nvSpPr>
            <p:cNvPr id="30" name="Freeform 40"/>
            <p:cNvSpPr>
              <a:spLocks noChangeArrowheads="1"/>
            </p:cNvSpPr>
            <p:nvPr/>
          </p:nvSpPr>
          <p:spPr bwMode="auto">
            <a:xfrm>
              <a:off x="282" y="1175"/>
              <a:ext cx="306" cy="307"/>
            </a:xfrm>
            <a:custGeom>
              <a:avLst/>
              <a:gdLst/>
              <a:ahLst/>
              <a:cxnLst>
                <a:cxn ang="0">
                  <a:pos x="800" y="349"/>
                </a:cxn>
                <a:cxn ang="0">
                  <a:pos x="812" y="373"/>
                </a:cxn>
                <a:cxn ang="0">
                  <a:pos x="800" y="426"/>
                </a:cxn>
                <a:cxn ang="0">
                  <a:pos x="740" y="485"/>
                </a:cxn>
                <a:cxn ang="0">
                  <a:pos x="639" y="509"/>
                </a:cxn>
                <a:cxn ang="0">
                  <a:pos x="579" y="503"/>
                </a:cxn>
                <a:cxn ang="0">
                  <a:pos x="531" y="485"/>
                </a:cxn>
                <a:cxn ang="0">
                  <a:pos x="501" y="515"/>
                </a:cxn>
                <a:cxn ang="0">
                  <a:pos x="460" y="526"/>
                </a:cxn>
                <a:cxn ang="0">
                  <a:pos x="418" y="515"/>
                </a:cxn>
                <a:cxn ang="0">
                  <a:pos x="394" y="485"/>
                </a:cxn>
                <a:cxn ang="0">
                  <a:pos x="352" y="497"/>
                </a:cxn>
                <a:cxn ang="0">
                  <a:pos x="310" y="503"/>
                </a:cxn>
                <a:cxn ang="0">
                  <a:pos x="221" y="485"/>
                </a:cxn>
                <a:cxn ang="0">
                  <a:pos x="161" y="444"/>
                </a:cxn>
                <a:cxn ang="0">
                  <a:pos x="137" y="414"/>
                </a:cxn>
                <a:cxn ang="0">
                  <a:pos x="137" y="414"/>
                </a:cxn>
                <a:cxn ang="0">
                  <a:pos x="90" y="408"/>
                </a:cxn>
                <a:cxn ang="0">
                  <a:pos x="24" y="373"/>
                </a:cxn>
                <a:cxn ang="0">
                  <a:pos x="0" y="308"/>
                </a:cxn>
                <a:cxn ang="0">
                  <a:pos x="30" y="242"/>
                </a:cxn>
                <a:cxn ang="0">
                  <a:pos x="101" y="201"/>
                </a:cxn>
                <a:cxn ang="0">
                  <a:pos x="101" y="201"/>
                </a:cxn>
                <a:cxn ang="0">
                  <a:pos x="95" y="189"/>
                </a:cxn>
                <a:cxn ang="0">
                  <a:pos x="78" y="160"/>
                </a:cxn>
                <a:cxn ang="0">
                  <a:pos x="84" y="100"/>
                </a:cxn>
                <a:cxn ang="0">
                  <a:pos x="149" y="47"/>
                </a:cxn>
                <a:cxn ang="0">
                  <a:pos x="227" y="41"/>
                </a:cxn>
                <a:cxn ang="0">
                  <a:pos x="275" y="59"/>
                </a:cxn>
                <a:cxn ang="0">
                  <a:pos x="298" y="77"/>
                </a:cxn>
                <a:cxn ang="0">
                  <a:pos x="304" y="77"/>
                </a:cxn>
                <a:cxn ang="0">
                  <a:pos x="304" y="77"/>
                </a:cxn>
                <a:cxn ang="0">
                  <a:pos x="310" y="77"/>
                </a:cxn>
                <a:cxn ang="0">
                  <a:pos x="340" y="53"/>
                </a:cxn>
                <a:cxn ang="0">
                  <a:pos x="382" y="41"/>
                </a:cxn>
                <a:cxn ang="0">
                  <a:pos x="406" y="47"/>
                </a:cxn>
                <a:cxn ang="0">
                  <a:pos x="430" y="53"/>
                </a:cxn>
                <a:cxn ang="0">
                  <a:pos x="436" y="53"/>
                </a:cxn>
                <a:cxn ang="0">
                  <a:pos x="436" y="47"/>
                </a:cxn>
                <a:cxn ang="0">
                  <a:pos x="496" y="12"/>
                </a:cxn>
                <a:cxn ang="0">
                  <a:pos x="573" y="0"/>
                </a:cxn>
                <a:cxn ang="0">
                  <a:pos x="669" y="24"/>
                </a:cxn>
                <a:cxn ang="0">
                  <a:pos x="722" y="77"/>
                </a:cxn>
                <a:cxn ang="0">
                  <a:pos x="728" y="118"/>
                </a:cxn>
                <a:cxn ang="0">
                  <a:pos x="728" y="124"/>
                </a:cxn>
                <a:cxn ang="0">
                  <a:pos x="734" y="130"/>
                </a:cxn>
                <a:cxn ang="0">
                  <a:pos x="746" y="130"/>
                </a:cxn>
                <a:cxn ang="0">
                  <a:pos x="794" y="136"/>
                </a:cxn>
                <a:cxn ang="0">
                  <a:pos x="860" y="171"/>
                </a:cxn>
                <a:cxn ang="0">
                  <a:pos x="884" y="237"/>
                </a:cxn>
                <a:cxn ang="0">
                  <a:pos x="860" y="296"/>
                </a:cxn>
                <a:cxn ang="0">
                  <a:pos x="794" y="337"/>
                </a:cxn>
              </a:cxnLst>
              <a:rect l="0" t="0" r="r" b="b"/>
              <a:pathLst>
                <a:path w="884" h="526">
                  <a:moveTo>
                    <a:pt x="794" y="337"/>
                  </a:moveTo>
                  <a:lnTo>
                    <a:pt x="800" y="349"/>
                  </a:lnTo>
                  <a:lnTo>
                    <a:pt x="806" y="361"/>
                  </a:lnTo>
                  <a:lnTo>
                    <a:pt x="812" y="373"/>
                  </a:lnTo>
                  <a:lnTo>
                    <a:pt x="812" y="390"/>
                  </a:lnTo>
                  <a:lnTo>
                    <a:pt x="800" y="426"/>
                  </a:lnTo>
                  <a:lnTo>
                    <a:pt x="776" y="461"/>
                  </a:lnTo>
                  <a:lnTo>
                    <a:pt x="740" y="485"/>
                  </a:lnTo>
                  <a:lnTo>
                    <a:pt x="693" y="503"/>
                  </a:lnTo>
                  <a:lnTo>
                    <a:pt x="639" y="509"/>
                  </a:lnTo>
                  <a:lnTo>
                    <a:pt x="609" y="503"/>
                  </a:lnTo>
                  <a:lnTo>
                    <a:pt x="579" y="503"/>
                  </a:lnTo>
                  <a:lnTo>
                    <a:pt x="555" y="497"/>
                  </a:lnTo>
                  <a:lnTo>
                    <a:pt x="531" y="485"/>
                  </a:lnTo>
                  <a:lnTo>
                    <a:pt x="519" y="503"/>
                  </a:lnTo>
                  <a:lnTo>
                    <a:pt x="501" y="515"/>
                  </a:lnTo>
                  <a:lnTo>
                    <a:pt x="484" y="521"/>
                  </a:lnTo>
                  <a:lnTo>
                    <a:pt x="460" y="526"/>
                  </a:lnTo>
                  <a:lnTo>
                    <a:pt x="442" y="521"/>
                  </a:lnTo>
                  <a:lnTo>
                    <a:pt x="418" y="515"/>
                  </a:lnTo>
                  <a:lnTo>
                    <a:pt x="406" y="503"/>
                  </a:lnTo>
                  <a:lnTo>
                    <a:pt x="394" y="485"/>
                  </a:lnTo>
                  <a:lnTo>
                    <a:pt x="376" y="491"/>
                  </a:lnTo>
                  <a:lnTo>
                    <a:pt x="352" y="497"/>
                  </a:lnTo>
                  <a:lnTo>
                    <a:pt x="334" y="497"/>
                  </a:lnTo>
                  <a:lnTo>
                    <a:pt x="310" y="503"/>
                  </a:lnTo>
                  <a:lnTo>
                    <a:pt x="263" y="497"/>
                  </a:lnTo>
                  <a:lnTo>
                    <a:pt x="221" y="485"/>
                  </a:lnTo>
                  <a:lnTo>
                    <a:pt x="185" y="467"/>
                  </a:lnTo>
                  <a:lnTo>
                    <a:pt x="161" y="444"/>
                  </a:lnTo>
                  <a:lnTo>
                    <a:pt x="143" y="414"/>
                  </a:lnTo>
                  <a:lnTo>
                    <a:pt x="137" y="414"/>
                  </a:lnTo>
                  <a:lnTo>
                    <a:pt x="131" y="414"/>
                  </a:lnTo>
                  <a:lnTo>
                    <a:pt x="90" y="408"/>
                  </a:lnTo>
                  <a:lnTo>
                    <a:pt x="54" y="390"/>
                  </a:lnTo>
                  <a:lnTo>
                    <a:pt x="24" y="373"/>
                  </a:lnTo>
                  <a:lnTo>
                    <a:pt x="6" y="343"/>
                  </a:lnTo>
                  <a:lnTo>
                    <a:pt x="0" y="308"/>
                  </a:lnTo>
                  <a:lnTo>
                    <a:pt x="6" y="272"/>
                  </a:lnTo>
                  <a:lnTo>
                    <a:pt x="30" y="242"/>
                  </a:lnTo>
                  <a:lnTo>
                    <a:pt x="60" y="219"/>
                  </a:lnTo>
                  <a:lnTo>
                    <a:pt x="101" y="201"/>
                  </a:lnTo>
                  <a:lnTo>
                    <a:pt x="107" y="201"/>
                  </a:lnTo>
                  <a:lnTo>
                    <a:pt x="95" y="189"/>
                  </a:lnTo>
                  <a:lnTo>
                    <a:pt x="84" y="177"/>
                  </a:lnTo>
                  <a:lnTo>
                    <a:pt x="78" y="160"/>
                  </a:lnTo>
                  <a:lnTo>
                    <a:pt x="78" y="142"/>
                  </a:lnTo>
                  <a:lnTo>
                    <a:pt x="84" y="100"/>
                  </a:lnTo>
                  <a:lnTo>
                    <a:pt x="113" y="71"/>
                  </a:lnTo>
                  <a:lnTo>
                    <a:pt x="149" y="47"/>
                  </a:lnTo>
                  <a:lnTo>
                    <a:pt x="197" y="35"/>
                  </a:lnTo>
                  <a:lnTo>
                    <a:pt x="227" y="41"/>
                  </a:lnTo>
                  <a:lnTo>
                    <a:pt x="251" y="47"/>
                  </a:lnTo>
                  <a:lnTo>
                    <a:pt x="275" y="59"/>
                  </a:lnTo>
                  <a:lnTo>
                    <a:pt x="293" y="77"/>
                  </a:lnTo>
                  <a:lnTo>
                    <a:pt x="298" y="77"/>
                  </a:lnTo>
                  <a:lnTo>
                    <a:pt x="304" y="77"/>
                  </a:lnTo>
                  <a:lnTo>
                    <a:pt x="310" y="77"/>
                  </a:lnTo>
                  <a:lnTo>
                    <a:pt x="322" y="59"/>
                  </a:lnTo>
                  <a:lnTo>
                    <a:pt x="340" y="53"/>
                  </a:lnTo>
                  <a:lnTo>
                    <a:pt x="358" y="47"/>
                  </a:lnTo>
                  <a:lnTo>
                    <a:pt x="382" y="41"/>
                  </a:lnTo>
                  <a:lnTo>
                    <a:pt x="394" y="41"/>
                  </a:lnTo>
                  <a:lnTo>
                    <a:pt x="406" y="47"/>
                  </a:lnTo>
                  <a:lnTo>
                    <a:pt x="418" y="53"/>
                  </a:lnTo>
                  <a:lnTo>
                    <a:pt x="430" y="53"/>
                  </a:lnTo>
                  <a:lnTo>
                    <a:pt x="436" y="53"/>
                  </a:lnTo>
                  <a:lnTo>
                    <a:pt x="436" y="47"/>
                  </a:lnTo>
                  <a:lnTo>
                    <a:pt x="466" y="29"/>
                  </a:lnTo>
                  <a:lnTo>
                    <a:pt x="496" y="12"/>
                  </a:lnTo>
                  <a:lnTo>
                    <a:pt x="531" y="6"/>
                  </a:lnTo>
                  <a:lnTo>
                    <a:pt x="573" y="0"/>
                  </a:lnTo>
                  <a:lnTo>
                    <a:pt x="621" y="6"/>
                  </a:lnTo>
                  <a:lnTo>
                    <a:pt x="669" y="24"/>
                  </a:lnTo>
                  <a:lnTo>
                    <a:pt x="699" y="47"/>
                  </a:lnTo>
                  <a:lnTo>
                    <a:pt x="722" y="77"/>
                  </a:lnTo>
                  <a:lnTo>
                    <a:pt x="728" y="112"/>
                  </a:lnTo>
                  <a:lnTo>
                    <a:pt x="728" y="118"/>
                  </a:lnTo>
                  <a:lnTo>
                    <a:pt x="728" y="124"/>
                  </a:lnTo>
                  <a:lnTo>
                    <a:pt x="728" y="130"/>
                  </a:lnTo>
                  <a:lnTo>
                    <a:pt x="734" y="130"/>
                  </a:lnTo>
                  <a:lnTo>
                    <a:pt x="740" y="130"/>
                  </a:lnTo>
                  <a:lnTo>
                    <a:pt x="746" y="130"/>
                  </a:lnTo>
                  <a:lnTo>
                    <a:pt x="794" y="136"/>
                  </a:lnTo>
                  <a:lnTo>
                    <a:pt x="830" y="148"/>
                  </a:lnTo>
                  <a:lnTo>
                    <a:pt x="860" y="171"/>
                  </a:lnTo>
                  <a:lnTo>
                    <a:pt x="878" y="201"/>
                  </a:lnTo>
                  <a:lnTo>
                    <a:pt x="884" y="237"/>
                  </a:lnTo>
                  <a:lnTo>
                    <a:pt x="878" y="272"/>
                  </a:lnTo>
                  <a:lnTo>
                    <a:pt x="860" y="296"/>
                  </a:lnTo>
                  <a:lnTo>
                    <a:pt x="830" y="319"/>
                  </a:lnTo>
                  <a:lnTo>
                    <a:pt x="794" y="337"/>
                  </a:lnTo>
                </a:path>
              </a:pathLst>
            </a:custGeom>
            <a:solidFill>
              <a:srgbClr val="9966CC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31" name="Picture 4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29" y="1195"/>
              <a:ext cx="217" cy="30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</p:grpSp>
      <p:grpSp>
        <p:nvGrpSpPr>
          <p:cNvPr id="15" name="Group 39"/>
          <p:cNvGrpSpPr>
            <a:grpSpLocks/>
          </p:cNvGrpSpPr>
          <p:nvPr/>
        </p:nvGrpSpPr>
        <p:grpSpPr bwMode="auto">
          <a:xfrm>
            <a:off x="7621323" y="4827587"/>
            <a:ext cx="484187" cy="517525"/>
            <a:chOff x="282" y="1175"/>
            <a:chExt cx="305" cy="326"/>
          </a:xfrm>
        </p:grpSpPr>
        <p:sp>
          <p:nvSpPr>
            <p:cNvPr id="33" name="Freeform 40"/>
            <p:cNvSpPr>
              <a:spLocks noChangeArrowheads="1"/>
            </p:cNvSpPr>
            <p:nvPr/>
          </p:nvSpPr>
          <p:spPr bwMode="auto">
            <a:xfrm>
              <a:off x="282" y="1175"/>
              <a:ext cx="306" cy="307"/>
            </a:xfrm>
            <a:custGeom>
              <a:avLst/>
              <a:gdLst/>
              <a:ahLst/>
              <a:cxnLst>
                <a:cxn ang="0">
                  <a:pos x="800" y="349"/>
                </a:cxn>
                <a:cxn ang="0">
                  <a:pos x="812" y="373"/>
                </a:cxn>
                <a:cxn ang="0">
                  <a:pos x="800" y="426"/>
                </a:cxn>
                <a:cxn ang="0">
                  <a:pos x="740" y="485"/>
                </a:cxn>
                <a:cxn ang="0">
                  <a:pos x="639" y="509"/>
                </a:cxn>
                <a:cxn ang="0">
                  <a:pos x="579" y="503"/>
                </a:cxn>
                <a:cxn ang="0">
                  <a:pos x="531" y="485"/>
                </a:cxn>
                <a:cxn ang="0">
                  <a:pos x="501" y="515"/>
                </a:cxn>
                <a:cxn ang="0">
                  <a:pos x="460" y="526"/>
                </a:cxn>
                <a:cxn ang="0">
                  <a:pos x="418" y="515"/>
                </a:cxn>
                <a:cxn ang="0">
                  <a:pos x="394" y="485"/>
                </a:cxn>
                <a:cxn ang="0">
                  <a:pos x="352" y="497"/>
                </a:cxn>
                <a:cxn ang="0">
                  <a:pos x="310" y="503"/>
                </a:cxn>
                <a:cxn ang="0">
                  <a:pos x="221" y="485"/>
                </a:cxn>
                <a:cxn ang="0">
                  <a:pos x="161" y="444"/>
                </a:cxn>
                <a:cxn ang="0">
                  <a:pos x="137" y="414"/>
                </a:cxn>
                <a:cxn ang="0">
                  <a:pos x="137" y="414"/>
                </a:cxn>
                <a:cxn ang="0">
                  <a:pos x="90" y="408"/>
                </a:cxn>
                <a:cxn ang="0">
                  <a:pos x="24" y="373"/>
                </a:cxn>
                <a:cxn ang="0">
                  <a:pos x="0" y="308"/>
                </a:cxn>
                <a:cxn ang="0">
                  <a:pos x="30" y="242"/>
                </a:cxn>
                <a:cxn ang="0">
                  <a:pos x="101" y="201"/>
                </a:cxn>
                <a:cxn ang="0">
                  <a:pos x="101" y="201"/>
                </a:cxn>
                <a:cxn ang="0">
                  <a:pos x="95" y="189"/>
                </a:cxn>
                <a:cxn ang="0">
                  <a:pos x="78" y="160"/>
                </a:cxn>
                <a:cxn ang="0">
                  <a:pos x="84" y="100"/>
                </a:cxn>
                <a:cxn ang="0">
                  <a:pos x="149" y="47"/>
                </a:cxn>
                <a:cxn ang="0">
                  <a:pos x="227" y="41"/>
                </a:cxn>
                <a:cxn ang="0">
                  <a:pos x="275" y="59"/>
                </a:cxn>
                <a:cxn ang="0">
                  <a:pos x="298" y="77"/>
                </a:cxn>
                <a:cxn ang="0">
                  <a:pos x="304" y="77"/>
                </a:cxn>
                <a:cxn ang="0">
                  <a:pos x="304" y="77"/>
                </a:cxn>
                <a:cxn ang="0">
                  <a:pos x="310" y="77"/>
                </a:cxn>
                <a:cxn ang="0">
                  <a:pos x="340" y="53"/>
                </a:cxn>
                <a:cxn ang="0">
                  <a:pos x="382" y="41"/>
                </a:cxn>
                <a:cxn ang="0">
                  <a:pos x="406" y="47"/>
                </a:cxn>
                <a:cxn ang="0">
                  <a:pos x="430" y="53"/>
                </a:cxn>
                <a:cxn ang="0">
                  <a:pos x="436" y="53"/>
                </a:cxn>
                <a:cxn ang="0">
                  <a:pos x="436" y="47"/>
                </a:cxn>
                <a:cxn ang="0">
                  <a:pos x="496" y="12"/>
                </a:cxn>
                <a:cxn ang="0">
                  <a:pos x="573" y="0"/>
                </a:cxn>
                <a:cxn ang="0">
                  <a:pos x="669" y="24"/>
                </a:cxn>
                <a:cxn ang="0">
                  <a:pos x="722" y="77"/>
                </a:cxn>
                <a:cxn ang="0">
                  <a:pos x="728" y="118"/>
                </a:cxn>
                <a:cxn ang="0">
                  <a:pos x="728" y="124"/>
                </a:cxn>
                <a:cxn ang="0">
                  <a:pos x="734" y="130"/>
                </a:cxn>
                <a:cxn ang="0">
                  <a:pos x="746" y="130"/>
                </a:cxn>
                <a:cxn ang="0">
                  <a:pos x="794" y="136"/>
                </a:cxn>
                <a:cxn ang="0">
                  <a:pos x="860" y="171"/>
                </a:cxn>
                <a:cxn ang="0">
                  <a:pos x="884" y="237"/>
                </a:cxn>
                <a:cxn ang="0">
                  <a:pos x="860" y="296"/>
                </a:cxn>
                <a:cxn ang="0">
                  <a:pos x="794" y="337"/>
                </a:cxn>
              </a:cxnLst>
              <a:rect l="0" t="0" r="r" b="b"/>
              <a:pathLst>
                <a:path w="884" h="526">
                  <a:moveTo>
                    <a:pt x="794" y="337"/>
                  </a:moveTo>
                  <a:lnTo>
                    <a:pt x="800" y="349"/>
                  </a:lnTo>
                  <a:lnTo>
                    <a:pt x="806" y="361"/>
                  </a:lnTo>
                  <a:lnTo>
                    <a:pt x="812" y="373"/>
                  </a:lnTo>
                  <a:lnTo>
                    <a:pt x="812" y="390"/>
                  </a:lnTo>
                  <a:lnTo>
                    <a:pt x="800" y="426"/>
                  </a:lnTo>
                  <a:lnTo>
                    <a:pt x="776" y="461"/>
                  </a:lnTo>
                  <a:lnTo>
                    <a:pt x="740" y="485"/>
                  </a:lnTo>
                  <a:lnTo>
                    <a:pt x="693" y="503"/>
                  </a:lnTo>
                  <a:lnTo>
                    <a:pt x="639" y="509"/>
                  </a:lnTo>
                  <a:lnTo>
                    <a:pt x="609" y="503"/>
                  </a:lnTo>
                  <a:lnTo>
                    <a:pt x="579" y="503"/>
                  </a:lnTo>
                  <a:lnTo>
                    <a:pt x="555" y="497"/>
                  </a:lnTo>
                  <a:lnTo>
                    <a:pt x="531" y="485"/>
                  </a:lnTo>
                  <a:lnTo>
                    <a:pt x="519" y="503"/>
                  </a:lnTo>
                  <a:lnTo>
                    <a:pt x="501" y="515"/>
                  </a:lnTo>
                  <a:lnTo>
                    <a:pt x="484" y="521"/>
                  </a:lnTo>
                  <a:lnTo>
                    <a:pt x="460" y="526"/>
                  </a:lnTo>
                  <a:lnTo>
                    <a:pt x="442" y="521"/>
                  </a:lnTo>
                  <a:lnTo>
                    <a:pt x="418" y="515"/>
                  </a:lnTo>
                  <a:lnTo>
                    <a:pt x="406" y="503"/>
                  </a:lnTo>
                  <a:lnTo>
                    <a:pt x="394" y="485"/>
                  </a:lnTo>
                  <a:lnTo>
                    <a:pt x="376" y="491"/>
                  </a:lnTo>
                  <a:lnTo>
                    <a:pt x="352" y="497"/>
                  </a:lnTo>
                  <a:lnTo>
                    <a:pt x="334" y="497"/>
                  </a:lnTo>
                  <a:lnTo>
                    <a:pt x="310" y="503"/>
                  </a:lnTo>
                  <a:lnTo>
                    <a:pt x="263" y="497"/>
                  </a:lnTo>
                  <a:lnTo>
                    <a:pt x="221" y="485"/>
                  </a:lnTo>
                  <a:lnTo>
                    <a:pt x="185" y="467"/>
                  </a:lnTo>
                  <a:lnTo>
                    <a:pt x="161" y="444"/>
                  </a:lnTo>
                  <a:lnTo>
                    <a:pt x="143" y="414"/>
                  </a:lnTo>
                  <a:lnTo>
                    <a:pt x="137" y="414"/>
                  </a:lnTo>
                  <a:lnTo>
                    <a:pt x="131" y="414"/>
                  </a:lnTo>
                  <a:lnTo>
                    <a:pt x="90" y="408"/>
                  </a:lnTo>
                  <a:lnTo>
                    <a:pt x="54" y="390"/>
                  </a:lnTo>
                  <a:lnTo>
                    <a:pt x="24" y="373"/>
                  </a:lnTo>
                  <a:lnTo>
                    <a:pt x="6" y="343"/>
                  </a:lnTo>
                  <a:lnTo>
                    <a:pt x="0" y="308"/>
                  </a:lnTo>
                  <a:lnTo>
                    <a:pt x="6" y="272"/>
                  </a:lnTo>
                  <a:lnTo>
                    <a:pt x="30" y="242"/>
                  </a:lnTo>
                  <a:lnTo>
                    <a:pt x="60" y="219"/>
                  </a:lnTo>
                  <a:lnTo>
                    <a:pt x="101" y="201"/>
                  </a:lnTo>
                  <a:lnTo>
                    <a:pt x="107" y="201"/>
                  </a:lnTo>
                  <a:lnTo>
                    <a:pt x="95" y="189"/>
                  </a:lnTo>
                  <a:lnTo>
                    <a:pt x="84" y="177"/>
                  </a:lnTo>
                  <a:lnTo>
                    <a:pt x="78" y="160"/>
                  </a:lnTo>
                  <a:lnTo>
                    <a:pt x="78" y="142"/>
                  </a:lnTo>
                  <a:lnTo>
                    <a:pt x="84" y="100"/>
                  </a:lnTo>
                  <a:lnTo>
                    <a:pt x="113" y="71"/>
                  </a:lnTo>
                  <a:lnTo>
                    <a:pt x="149" y="47"/>
                  </a:lnTo>
                  <a:lnTo>
                    <a:pt x="197" y="35"/>
                  </a:lnTo>
                  <a:lnTo>
                    <a:pt x="227" y="41"/>
                  </a:lnTo>
                  <a:lnTo>
                    <a:pt x="251" y="47"/>
                  </a:lnTo>
                  <a:lnTo>
                    <a:pt x="275" y="59"/>
                  </a:lnTo>
                  <a:lnTo>
                    <a:pt x="293" y="77"/>
                  </a:lnTo>
                  <a:lnTo>
                    <a:pt x="298" y="77"/>
                  </a:lnTo>
                  <a:lnTo>
                    <a:pt x="304" y="77"/>
                  </a:lnTo>
                  <a:lnTo>
                    <a:pt x="310" y="77"/>
                  </a:lnTo>
                  <a:lnTo>
                    <a:pt x="322" y="59"/>
                  </a:lnTo>
                  <a:lnTo>
                    <a:pt x="340" y="53"/>
                  </a:lnTo>
                  <a:lnTo>
                    <a:pt x="358" y="47"/>
                  </a:lnTo>
                  <a:lnTo>
                    <a:pt x="382" y="41"/>
                  </a:lnTo>
                  <a:lnTo>
                    <a:pt x="394" y="41"/>
                  </a:lnTo>
                  <a:lnTo>
                    <a:pt x="406" y="47"/>
                  </a:lnTo>
                  <a:lnTo>
                    <a:pt x="418" y="53"/>
                  </a:lnTo>
                  <a:lnTo>
                    <a:pt x="430" y="53"/>
                  </a:lnTo>
                  <a:lnTo>
                    <a:pt x="436" y="53"/>
                  </a:lnTo>
                  <a:lnTo>
                    <a:pt x="436" y="47"/>
                  </a:lnTo>
                  <a:lnTo>
                    <a:pt x="466" y="29"/>
                  </a:lnTo>
                  <a:lnTo>
                    <a:pt x="496" y="12"/>
                  </a:lnTo>
                  <a:lnTo>
                    <a:pt x="531" y="6"/>
                  </a:lnTo>
                  <a:lnTo>
                    <a:pt x="573" y="0"/>
                  </a:lnTo>
                  <a:lnTo>
                    <a:pt x="621" y="6"/>
                  </a:lnTo>
                  <a:lnTo>
                    <a:pt x="669" y="24"/>
                  </a:lnTo>
                  <a:lnTo>
                    <a:pt x="699" y="47"/>
                  </a:lnTo>
                  <a:lnTo>
                    <a:pt x="722" y="77"/>
                  </a:lnTo>
                  <a:lnTo>
                    <a:pt x="728" y="112"/>
                  </a:lnTo>
                  <a:lnTo>
                    <a:pt x="728" y="118"/>
                  </a:lnTo>
                  <a:lnTo>
                    <a:pt x="728" y="124"/>
                  </a:lnTo>
                  <a:lnTo>
                    <a:pt x="728" y="130"/>
                  </a:lnTo>
                  <a:lnTo>
                    <a:pt x="734" y="130"/>
                  </a:lnTo>
                  <a:lnTo>
                    <a:pt x="740" y="130"/>
                  </a:lnTo>
                  <a:lnTo>
                    <a:pt x="746" y="130"/>
                  </a:lnTo>
                  <a:lnTo>
                    <a:pt x="794" y="136"/>
                  </a:lnTo>
                  <a:lnTo>
                    <a:pt x="830" y="148"/>
                  </a:lnTo>
                  <a:lnTo>
                    <a:pt x="860" y="171"/>
                  </a:lnTo>
                  <a:lnTo>
                    <a:pt x="878" y="201"/>
                  </a:lnTo>
                  <a:lnTo>
                    <a:pt x="884" y="237"/>
                  </a:lnTo>
                  <a:lnTo>
                    <a:pt x="878" y="272"/>
                  </a:lnTo>
                  <a:lnTo>
                    <a:pt x="860" y="296"/>
                  </a:lnTo>
                  <a:lnTo>
                    <a:pt x="830" y="319"/>
                  </a:lnTo>
                  <a:lnTo>
                    <a:pt x="794" y="337"/>
                  </a:lnTo>
                </a:path>
              </a:pathLst>
            </a:custGeom>
            <a:solidFill>
              <a:srgbClr val="9966CC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34" name="Picture 4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29" y="1195"/>
              <a:ext cx="217" cy="30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</p:grpSp>
      <p:grpSp>
        <p:nvGrpSpPr>
          <p:cNvPr id="16" name="Group 39"/>
          <p:cNvGrpSpPr>
            <a:grpSpLocks/>
          </p:cNvGrpSpPr>
          <p:nvPr/>
        </p:nvGrpSpPr>
        <p:grpSpPr bwMode="auto">
          <a:xfrm>
            <a:off x="8202613" y="4827587"/>
            <a:ext cx="484187" cy="517525"/>
            <a:chOff x="282" y="1175"/>
            <a:chExt cx="305" cy="326"/>
          </a:xfrm>
        </p:grpSpPr>
        <p:sp>
          <p:nvSpPr>
            <p:cNvPr id="36" name="Freeform 40"/>
            <p:cNvSpPr>
              <a:spLocks noChangeArrowheads="1"/>
            </p:cNvSpPr>
            <p:nvPr/>
          </p:nvSpPr>
          <p:spPr bwMode="auto">
            <a:xfrm>
              <a:off x="282" y="1175"/>
              <a:ext cx="306" cy="307"/>
            </a:xfrm>
            <a:custGeom>
              <a:avLst/>
              <a:gdLst/>
              <a:ahLst/>
              <a:cxnLst>
                <a:cxn ang="0">
                  <a:pos x="800" y="349"/>
                </a:cxn>
                <a:cxn ang="0">
                  <a:pos x="812" y="373"/>
                </a:cxn>
                <a:cxn ang="0">
                  <a:pos x="800" y="426"/>
                </a:cxn>
                <a:cxn ang="0">
                  <a:pos x="740" y="485"/>
                </a:cxn>
                <a:cxn ang="0">
                  <a:pos x="639" y="509"/>
                </a:cxn>
                <a:cxn ang="0">
                  <a:pos x="579" y="503"/>
                </a:cxn>
                <a:cxn ang="0">
                  <a:pos x="531" y="485"/>
                </a:cxn>
                <a:cxn ang="0">
                  <a:pos x="501" y="515"/>
                </a:cxn>
                <a:cxn ang="0">
                  <a:pos x="460" y="526"/>
                </a:cxn>
                <a:cxn ang="0">
                  <a:pos x="418" y="515"/>
                </a:cxn>
                <a:cxn ang="0">
                  <a:pos x="394" y="485"/>
                </a:cxn>
                <a:cxn ang="0">
                  <a:pos x="352" y="497"/>
                </a:cxn>
                <a:cxn ang="0">
                  <a:pos x="310" y="503"/>
                </a:cxn>
                <a:cxn ang="0">
                  <a:pos x="221" y="485"/>
                </a:cxn>
                <a:cxn ang="0">
                  <a:pos x="161" y="444"/>
                </a:cxn>
                <a:cxn ang="0">
                  <a:pos x="137" y="414"/>
                </a:cxn>
                <a:cxn ang="0">
                  <a:pos x="137" y="414"/>
                </a:cxn>
                <a:cxn ang="0">
                  <a:pos x="90" y="408"/>
                </a:cxn>
                <a:cxn ang="0">
                  <a:pos x="24" y="373"/>
                </a:cxn>
                <a:cxn ang="0">
                  <a:pos x="0" y="308"/>
                </a:cxn>
                <a:cxn ang="0">
                  <a:pos x="30" y="242"/>
                </a:cxn>
                <a:cxn ang="0">
                  <a:pos x="101" y="201"/>
                </a:cxn>
                <a:cxn ang="0">
                  <a:pos x="101" y="201"/>
                </a:cxn>
                <a:cxn ang="0">
                  <a:pos x="95" y="189"/>
                </a:cxn>
                <a:cxn ang="0">
                  <a:pos x="78" y="160"/>
                </a:cxn>
                <a:cxn ang="0">
                  <a:pos x="84" y="100"/>
                </a:cxn>
                <a:cxn ang="0">
                  <a:pos x="149" y="47"/>
                </a:cxn>
                <a:cxn ang="0">
                  <a:pos x="227" y="41"/>
                </a:cxn>
                <a:cxn ang="0">
                  <a:pos x="275" y="59"/>
                </a:cxn>
                <a:cxn ang="0">
                  <a:pos x="298" y="77"/>
                </a:cxn>
                <a:cxn ang="0">
                  <a:pos x="304" y="77"/>
                </a:cxn>
                <a:cxn ang="0">
                  <a:pos x="304" y="77"/>
                </a:cxn>
                <a:cxn ang="0">
                  <a:pos x="310" y="77"/>
                </a:cxn>
                <a:cxn ang="0">
                  <a:pos x="340" y="53"/>
                </a:cxn>
                <a:cxn ang="0">
                  <a:pos x="382" y="41"/>
                </a:cxn>
                <a:cxn ang="0">
                  <a:pos x="406" y="47"/>
                </a:cxn>
                <a:cxn ang="0">
                  <a:pos x="430" y="53"/>
                </a:cxn>
                <a:cxn ang="0">
                  <a:pos x="436" y="53"/>
                </a:cxn>
                <a:cxn ang="0">
                  <a:pos x="436" y="47"/>
                </a:cxn>
                <a:cxn ang="0">
                  <a:pos x="496" y="12"/>
                </a:cxn>
                <a:cxn ang="0">
                  <a:pos x="573" y="0"/>
                </a:cxn>
                <a:cxn ang="0">
                  <a:pos x="669" y="24"/>
                </a:cxn>
                <a:cxn ang="0">
                  <a:pos x="722" y="77"/>
                </a:cxn>
                <a:cxn ang="0">
                  <a:pos x="728" y="118"/>
                </a:cxn>
                <a:cxn ang="0">
                  <a:pos x="728" y="124"/>
                </a:cxn>
                <a:cxn ang="0">
                  <a:pos x="734" y="130"/>
                </a:cxn>
                <a:cxn ang="0">
                  <a:pos x="746" y="130"/>
                </a:cxn>
                <a:cxn ang="0">
                  <a:pos x="794" y="136"/>
                </a:cxn>
                <a:cxn ang="0">
                  <a:pos x="860" y="171"/>
                </a:cxn>
                <a:cxn ang="0">
                  <a:pos x="884" y="237"/>
                </a:cxn>
                <a:cxn ang="0">
                  <a:pos x="860" y="296"/>
                </a:cxn>
                <a:cxn ang="0">
                  <a:pos x="794" y="337"/>
                </a:cxn>
              </a:cxnLst>
              <a:rect l="0" t="0" r="r" b="b"/>
              <a:pathLst>
                <a:path w="884" h="526">
                  <a:moveTo>
                    <a:pt x="794" y="337"/>
                  </a:moveTo>
                  <a:lnTo>
                    <a:pt x="800" y="349"/>
                  </a:lnTo>
                  <a:lnTo>
                    <a:pt x="806" y="361"/>
                  </a:lnTo>
                  <a:lnTo>
                    <a:pt x="812" y="373"/>
                  </a:lnTo>
                  <a:lnTo>
                    <a:pt x="812" y="390"/>
                  </a:lnTo>
                  <a:lnTo>
                    <a:pt x="800" y="426"/>
                  </a:lnTo>
                  <a:lnTo>
                    <a:pt x="776" y="461"/>
                  </a:lnTo>
                  <a:lnTo>
                    <a:pt x="740" y="485"/>
                  </a:lnTo>
                  <a:lnTo>
                    <a:pt x="693" y="503"/>
                  </a:lnTo>
                  <a:lnTo>
                    <a:pt x="639" y="509"/>
                  </a:lnTo>
                  <a:lnTo>
                    <a:pt x="609" y="503"/>
                  </a:lnTo>
                  <a:lnTo>
                    <a:pt x="579" y="503"/>
                  </a:lnTo>
                  <a:lnTo>
                    <a:pt x="555" y="497"/>
                  </a:lnTo>
                  <a:lnTo>
                    <a:pt x="531" y="485"/>
                  </a:lnTo>
                  <a:lnTo>
                    <a:pt x="519" y="503"/>
                  </a:lnTo>
                  <a:lnTo>
                    <a:pt x="501" y="515"/>
                  </a:lnTo>
                  <a:lnTo>
                    <a:pt x="484" y="521"/>
                  </a:lnTo>
                  <a:lnTo>
                    <a:pt x="460" y="526"/>
                  </a:lnTo>
                  <a:lnTo>
                    <a:pt x="442" y="521"/>
                  </a:lnTo>
                  <a:lnTo>
                    <a:pt x="418" y="515"/>
                  </a:lnTo>
                  <a:lnTo>
                    <a:pt x="406" y="503"/>
                  </a:lnTo>
                  <a:lnTo>
                    <a:pt x="394" y="485"/>
                  </a:lnTo>
                  <a:lnTo>
                    <a:pt x="376" y="491"/>
                  </a:lnTo>
                  <a:lnTo>
                    <a:pt x="352" y="497"/>
                  </a:lnTo>
                  <a:lnTo>
                    <a:pt x="334" y="497"/>
                  </a:lnTo>
                  <a:lnTo>
                    <a:pt x="310" y="503"/>
                  </a:lnTo>
                  <a:lnTo>
                    <a:pt x="263" y="497"/>
                  </a:lnTo>
                  <a:lnTo>
                    <a:pt x="221" y="485"/>
                  </a:lnTo>
                  <a:lnTo>
                    <a:pt x="185" y="467"/>
                  </a:lnTo>
                  <a:lnTo>
                    <a:pt x="161" y="444"/>
                  </a:lnTo>
                  <a:lnTo>
                    <a:pt x="143" y="414"/>
                  </a:lnTo>
                  <a:lnTo>
                    <a:pt x="137" y="414"/>
                  </a:lnTo>
                  <a:lnTo>
                    <a:pt x="131" y="414"/>
                  </a:lnTo>
                  <a:lnTo>
                    <a:pt x="90" y="408"/>
                  </a:lnTo>
                  <a:lnTo>
                    <a:pt x="54" y="390"/>
                  </a:lnTo>
                  <a:lnTo>
                    <a:pt x="24" y="373"/>
                  </a:lnTo>
                  <a:lnTo>
                    <a:pt x="6" y="343"/>
                  </a:lnTo>
                  <a:lnTo>
                    <a:pt x="0" y="308"/>
                  </a:lnTo>
                  <a:lnTo>
                    <a:pt x="6" y="272"/>
                  </a:lnTo>
                  <a:lnTo>
                    <a:pt x="30" y="242"/>
                  </a:lnTo>
                  <a:lnTo>
                    <a:pt x="60" y="219"/>
                  </a:lnTo>
                  <a:lnTo>
                    <a:pt x="101" y="201"/>
                  </a:lnTo>
                  <a:lnTo>
                    <a:pt x="107" y="201"/>
                  </a:lnTo>
                  <a:lnTo>
                    <a:pt x="95" y="189"/>
                  </a:lnTo>
                  <a:lnTo>
                    <a:pt x="84" y="177"/>
                  </a:lnTo>
                  <a:lnTo>
                    <a:pt x="78" y="160"/>
                  </a:lnTo>
                  <a:lnTo>
                    <a:pt x="78" y="142"/>
                  </a:lnTo>
                  <a:lnTo>
                    <a:pt x="84" y="100"/>
                  </a:lnTo>
                  <a:lnTo>
                    <a:pt x="113" y="71"/>
                  </a:lnTo>
                  <a:lnTo>
                    <a:pt x="149" y="47"/>
                  </a:lnTo>
                  <a:lnTo>
                    <a:pt x="197" y="35"/>
                  </a:lnTo>
                  <a:lnTo>
                    <a:pt x="227" y="41"/>
                  </a:lnTo>
                  <a:lnTo>
                    <a:pt x="251" y="47"/>
                  </a:lnTo>
                  <a:lnTo>
                    <a:pt x="275" y="59"/>
                  </a:lnTo>
                  <a:lnTo>
                    <a:pt x="293" y="77"/>
                  </a:lnTo>
                  <a:lnTo>
                    <a:pt x="298" y="77"/>
                  </a:lnTo>
                  <a:lnTo>
                    <a:pt x="304" y="77"/>
                  </a:lnTo>
                  <a:lnTo>
                    <a:pt x="310" y="77"/>
                  </a:lnTo>
                  <a:lnTo>
                    <a:pt x="322" y="59"/>
                  </a:lnTo>
                  <a:lnTo>
                    <a:pt x="340" y="53"/>
                  </a:lnTo>
                  <a:lnTo>
                    <a:pt x="358" y="47"/>
                  </a:lnTo>
                  <a:lnTo>
                    <a:pt x="382" y="41"/>
                  </a:lnTo>
                  <a:lnTo>
                    <a:pt x="394" y="41"/>
                  </a:lnTo>
                  <a:lnTo>
                    <a:pt x="406" y="47"/>
                  </a:lnTo>
                  <a:lnTo>
                    <a:pt x="418" y="53"/>
                  </a:lnTo>
                  <a:lnTo>
                    <a:pt x="430" y="53"/>
                  </a:lnTo>
                  <a:lnTo>
                    <a:pt x="436" y="53"/>
                  </a:lnTo>
                  <a:lnTo>
                    <a:pt x="436" y="47"/>
                  </a:lnTo>
                  <a:lnTo>
                    <a:pt x="466" y="29"/>
                  </a:lnTo>
                  <a:lnTo>
                    <a:pt x="496" y="12"/>
                  </a:lnTo>
                  <a:lnTo>
                    <a:pt x="531" y="6"/>
                  </a:lnTo>
                  <a:lnTo>
                    <a:pt x="573" y="0"/>
                  </a:lnTo>
                  <a:lnTo>
                    <a:pt x="621" y="6"/>
                  </a:lnTo>
                  <a:lnTo>
                    <a:pt x="669" y="24"/>
                  </a:lnTo>
                  <a:lnTo>
                    <a:pt x="699" y="47"/>
                  </a:lnTo>
                  <a:lnTo>
                    <a:pt x="722" y="77"/>
                  </a:lnTo>
                  <a:lnTo>
                    <a:pt x="728" y="112"/>
                  </a:lnTo>
                  <a:lnTo>
                    <a:pt x="728" y="118"/>
                  </a:lnTo>
                  <a:lnTo>
                    <a:pt x="728" y="124"/>
                  </a:lnTo>
                  <a:lnTo>
                    <a:pt x="728" y="130"/>
                  </a:lnTo>
                  <a:lnTo>
                    <a:pt x="734" y="130"/>
                  </a:lnTo>
                  <a:lnTo>
                    <a:pt x="740" y="130"/>
                  </a:lnTo>
                  <a:lnTo>
                    <a:pt x="746" y="130"/>
                  </a:lnTo>
                  <a:lnTo>
                    <a:pt x="794" y="136"/>
                  </a:lnTo>
                  <a:lnTo>
                    <a:pt x="830" y="148"/>
                  </a:lnTo>
                  <a:lnTo>
                    <a:pt x="860" y="171"/>
                  </a:lnTo>
                  <a:lnTo>
                    <a:pt x="878" y="201"/>
                  </a:lnTo>
                  <a:lnTo>
                    <a:pt x="884" y="237"/>
                  </a:lnTo>
                  <a:lnTo>
                    <a:pt x="878" y="272"/>
                  </a:lnTo>
                  <a:lnTo>
                    <a:pt x="860" y="296"/>
                  </a:lnTo>
                  <a:lnTo>
                    <a:pt x="830" y="319"/>
                  </a:lnTo>
                  <a:lnTo>
                    <a:pt x="794" y="337"/>
                  </a:lnTo>
                </a:path>
              </a:pathLst>
            </a:custGeom>
            <a:solidFill>
              <a:srgbClr val="9966CC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37" name="Picture 4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29" y="1195"/>
              <a:ext cx="217" cy="30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</p:grpSp>
      <p:sp>
        <p:nvSpPr>
          <p:cNvPr id="39" name="TextBox 38"/>
          <p:cNvSpPr txBox="1"/>
          <p:nvPr/>
        </p:nvSpPr>
        <p:spPr>
          <a:xfrm>
            <a:off x="2485479" y="3539068"/>
            <a:ext cx="1209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Cloudinit.d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5441414" y="3539068"/>
            <a:ext cx="1277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</a:t>
            </a:r>
            <a:r>
              <a:rPr lang="en-US" dirty="0" smtClean="0"/>
              <a:t> </a:t>
            </a:r>
            <a:r>
              <a:rPr lang="en-US" dirty="0" smtClean="0"/>
              <a:t>S</a:t>
            </a:r>
            <a:r>
              <a:rPr lang="en-US" dirty="0" smtClean="0"/>
              <a:t>ervices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3855731" y="3539068"/>
            <a:ext cx="1477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</a:t>
            </a:r>
            <a:r>
              <a:rPr lang="en-US" dirty="0" smtClean="0"/>
              <a:t>lastic</a:t>
            </a:r>
            <a:r>
              <a:rPr lang="en-US" dirty="0" smtClean="0"/>
              <a:t> </a:t>
            </a:r>
            <a:r>
              <a:rPr lang="en-US" dirty="0" smtClean="0"/>
              <a:t>S</a:t>
            </a:r>
            <a:r>
              <a:rPr lang="en-US" dirty="0" smtClean="0"/>
              <a:t>caling</a:t>
            </a:r>
            <a:endParaRPr lang="en-US" dirty="0"/>
          </a:p>
        </p:txBody>
      </p:sp>
      <p:cxnSp>
        <p:nvCxnSpPr>
          <p:cNvPr id="47" name="Straight Arrow Connector 46"/>
          <p:cNvCxnSpPr>
            <a:stCxn id="38" idx="3"/>
          </p:cNvCxnSpPr>
          <p:nvPr/>
        </p:nvCxnSpPr>
        <p:spPr>
          <a:xfrm rot="5400000">
            <a:off x="1587035" y="4140024"/>
            <a:ext cx="517638" cy="447914"/>
          </a:xfrm>
          <a:prstGeom prst="straightConnector1">
            <a:avLst/>
          </a:prstGeom>
          <a:ln w="69850">
            <a:tailEnd type="arrow"/>
          </a:ln>
          <a:scene3d>
            <a:camera prst="orthographicFront"/>
            <a:lightRig rig="threePt" dir="t"/>
          </a:scene3d>
          <a:sp3d z="4254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38" idx="5"/>
          </p:cNvCxnSpPr>
          <p:nvPr/>
        </p:nvCxnSpPr>
        <p:spPr>
          <a:xfrm rot="16200000" flipH="1">
            <a:off x="7099028" y="4156523"/>
            <a:ext cx="648268" cy="545545"/>
          </a:xfrm>
          <a:prstGeom prst="straightConnector1">
            <a:avLst/>
          </a:prstGeom>
          <a:ln w="69850">
            <a:tailEnd type="arrow"/>
          </a:ln>
          <a:scene3d>
            <a:camera prst="orthographicFront"/>
            <a:lightRig rig="threePt" dir="t"/>
          </a:scene3d>
          <a:sp3d z="4254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" name="Group 39"/>
          <p:cNvGrpSpPr>
            <a:grpSpLocks/>
          </p:cNvGrpSpPr>
          <p:nvPr/>
        </p:nvGrpSpPr>
        <p:grpSpPr bwMode="auto">
          <a:xfrm>
            <a:off x="942976" y="4827587"/>
            <a:ext cx="484187" cy="517525"/>
            <a:chOff x="282" y="1175"/>
            <a:chExt cx="305" cy="326"/>
          </a:xfrm>
        </p:grpSpPr>
        <p:sp>
          <p:nvSpPr>
            <p:cNvPr id="9" name="Freeform 40"/>
            <p:cNvSpPr>
              <a:spLocks noChangeArrowheads="1"/>
            </p:cNvSpPr>
            <p:nvPr/>
          </p:nvSpPr>
          <p:spPr bwMode="auto">
            <a:xfrm>
              <a:off x="282" y="1175"/>
              <a:ext cx="306" cy="307"/>
            </a:xfrm>
            <a:custGeom>
              <a:avLst/>
              <a:gdLst/>
              <a:ahLst/>
              <a:cxnLst>
                <a:cxn ang="0">
                  <a:pos x="800" y="349"/>
                </a:cxn>
                <a:cxn ang="0">
                  <a:pos x="812" y="373"/>
                </a:cxn>
                <a:cxn ang="0">
                  <a:pos x="800" y="426"/>
                </a:cxn>
                <a:cxn ang="0">
                  <a:pos x="740" y="485"/>
                </a:cxn>
                <a:cxn ang="0">
                  <a:pos x="639" y="509"/>
                </a:cxn>
                <a:cxn ang="0">
                  <a:pos x="579" y="503"/>
                </a:cxn>
                <a:cxn ang="0">
                  <a:pos x="531" y="485"/>
                </a:cxn>
                <a:cxn ang="0">
                  <a:pos x="501" y="515"/>
                </a:cxn>
                <a:cxn ang="0">
                  <a:pos x="460" y="526"/>
                </a:cxn>
                <a:cxn ang="0">
                  <a:pos x="418" y="515"/>
                </a:cxn>
                <a:cxn ang="0">
                  <a:pos x="394" y="485"/>
                </a:cxn>
                <a:cxn ang="0">
                  <a:pos x="352" y="497"/>
                </a:cxn>
                <a:cxn ang="0">
                  <a:pos x="310" y="503"/>
                </a:cxn>
                <a:cxn ang="0">
                  <a:pos x="221" y="485"/>
                </a:cxn>
                <a:cxn ang="0">
                  <a:pos x="161" y="444"/>
                </a:cxn>
                <a:cxn ang="0">
                  <a:pos x="137" y="414"/>
                </a:cxn>
                <a:cxn ang="0">
                  <a:pos x="137" y="414"/>
                </a:cxn>
                <a:cxn ang="0">
                  <a:pos x="90" y="408"/>
                </a:cxn>
                <a:cxn ang="0">
                  <a:pos x="24" y="373"/>
                </a:cxn>
                <a:cxn ang="0">
                  <a:pos x="0" y="308"/>
                </a:cxn>
                <a:cxn ang="0">
                  <a:pos x="30" y="242"/>
                </a:cxn>
                <a:cxn ang="0">
                  <a:pos x="101" y="201"/>
                </a:cxn>
                <a:cxn ang="0">
                  <a:pos x="101" y="201"/>
                </a:cxn>
                <a:cxn ang="0">
                  <a:pos x="95" y="189"/>
                </a:cxn>
                <a:cxn ang="0">
                  <a:pos x="78" y="160"/>
                </a:cxn>
                <a:cxn ang="0">
                  <a:pos x="84" y="100"/>
                </a:cxn>
                <a:cxn ang="0">
                  <a:pos x="149" y="47"/>
                </a:cxn>
                <a:cxn ang="0">
                  <a:pos x="227" y="41"/>
                </a:cxn>
                <a:cxn ang="0">
                  <a:pos x="275" y="59"/>
                </a:cxn>
                <a:cxn ang="0">
                  <a:pos x="298" y="77"/>
                </a:cxn>
                <a:cxn ang="0">
                  <a:pos x="304" y="77"/>
                </a:cxn>
                <a:cxn ang="0">
                  <a:pos x="304" y="77"/>
                </a:cxn>
                <a:cxn ang="0">
                  <a:pos x="310" y="77"/>
                </a:cxn>
                <a:cxn ang="0">
                  <a:pos x="340" y="53"/>
                </a:cxn>
                <a:cxn ang="0">
                  <a:pos x="382" y="41"/>
                </a:cxn>
                <a:cxn ang="0">
                  <a:pos x="406" y="47"/>
                </a:cxn>
                <a:cxn ang="0">
                  <a:pos x="430" y="53"/>
                </a:cxn>
                <a:cxn ang="0">
                  <a:pos x="436" y="53"/>
                </a:cxn>
                <a:cxn ang="0">
                  <a:pos x="436" y="47"/>
                </a:cxn>
                <a:cxn ang="0">
                  <a:pos x="496" y="12"/>
                </a:cxn>
                <a:cxn ang="0">
                  <a:pos x="573" y="0"/>
                </a:cxn>
                <a:cxn ang="0">
                  <a:pos x="669" y="24"/>
                </a:cxn>
                <a:cxn ang="0">
                  <a:pos x="722" y="77"/>
                </a:cxn>
                <a:cxn ang="0">
                  <a:pos x="728" y="118"/>
                </a:cxn>
                <a:cxn ang="0">
                  <a:pos x="728" y="124"/>
                </a:cxn>
                <a:cxn ang="0">
                  <a:pos x="734" y="130"/>
                </a:cxn>
                <a:cxn ang="0">
                  <a:pos x="746" y="130"/>
                </a:cxn>
                <a:cxn ang="0">
                  <a:pos x="794" y="136"/>
                </a:cxn>
                <a:cxn ang="0">
                  <a:pos x="860" y="171"/>
                </a:cxn>
                <a:cxn ang="0">
                  <a:pos x="884" y="237"/>
                </a:cxn>
                <a:cxn ang="0">
                  <a:pos x="860" y="296"/>
                </a:cxn>
                <a:cxn ang="0">
                  <a:pos x="794" y="337"/>
                </a:cxn>
              </a:cxnLst>
              <a:rect l="0" t="0" r="r" b="b"/>
              <a:pathLst>
                <a:path w="884" h="526">
                  <a:moveTo>
                    <a:pt x="794" y="337"/>
                  </a:moveTo>
                  <a:lnTo>
                    <a:pt x="800" y="349"/>
                  </a:lnTo>
                  <a:lnTo>
                    <a:pt x="806" y="361"/>
                  </a:lnTo>
                  <a:lnTo>
                    <a:pt x="812" y="373"/>
                  </a:lnTo>
                  <a:lnTo>
                    <a:pt x="812" y="390"/>
                  </a:lnTo>
                  <a:lnTo>
                    <a:pt x="800" y="426"/>
                  </a:lnTo>
                  <a:lnTo>
                    <a:pt x="776" y="461"/>
                  </a:lnTo>
                  <a:lnTo>
                    <a:pt x="740" y="485"/>
                  </a:lnTo>
                  <a:lnTo>
                    <a:pt x="693" y="503"/>
                  </a:lnTo>
                  <a:lnTo>
                    <a:pt x="639" y="509"/>
                  </a:lnTo>
                  <a:lnTo>
                    <a:pt x="609" y="503"/>
                  </a:lnTo>
                  <a:lnTo>
                    <a:pt x="579" y="503"/>
                  </a:lnTo>
                  <a:lnTo>
                    <a:pt x="555" y="497"/>
                  </a:lnTo>
                  <a:lnTo>
                    <a:pt x="531" y="485"/>
                  </a:lnTo>
                  <a:lnTo>
                    <a:pt x="519" y="503"/>
                  </a:lnTo>
                  <a:lnTo>
                    <a:pt x="501" y="515"/>
                  </a:lnTo>
                  <a:lnTo>
                    <a:pt x="484" y="521"/>
                  </a:lnTo>
                  <a:lnTo>
                    <a:pt x="460" y="526"/>
                  </a:lnTo>
                  <a:lnTo>
                    <a:pt x="442" y="521"/>
                  </a:lnTo>
                  <a:lnTo>
                    <a:pt x="418" y="515"/>
                  </a:lnTo>
                  <a:lnTo>
                    <a:pt x="406" y="503"/>
                  </a:lnTo>
                  <a:lnTo>
                    <a:pt x="394" y="485"/>
                  </a:lnTo>
                  <a:lnTo>
                    <a:pt x="376" y="491"/>
                  </a:lnTo>
                  <a:lnTo>
                    <a:pt x="352" y="497"/>
                  </a:lnTo>
                  <a:lnTo>
                    <a:pt x="334" y="497"/>
                  </a:lnTo>
                  <a:lnTo>
                    <a:pt x="310" y="503"/>
                  </a:lnTo>
                  <a:lnTo>
                    <a:pt x="263" y="497"/>
                  </a:lnTo>
                  <a:lnTo>
                    <a:pt x="221" y="485"/>
                  </a:lnTo>
                  <a:lnTo>
                    <a:pt x="185" y="467"/>
                  </a:lnTo>
                  <a:lnTo>
                    <a:pt x="161" y="444"/>
                  </a:lnTo>
                  <a:lnTo>
                    <a:pt x="143" y="414"/>
                  </a:lnTo>
                  <a:lnTo>
                    <a:pt x="137" y="414"/>
                  </a:lnTo>
                  <a:lnTo>
                    <a:pt x="131" y="414"/>
                  </a:lnTo>
                  <a:lnTo>
                    <a:pt x="90" y="408"/>
                  </a:lnTo>
                  <a:lnTo>
                    <a:pt x="54" y="390"/>
                  </a:lnTo>
                  <a:lnTo>
                    <a:pt x="24" y="373"/>
                  </a:lnTo>
                  <a:lnTo>
                    <a:pt x="6" y="343"/>
                  </a:lnTo>
                  <a:lnTo>
                    <a:pt x="0" y="308"/>
                  </a:lnTo>
                  <a:lnTo>
                    <a:pt x="6" y="272"/>
                  </a:lnTo>
                  <a:lnTo>
                    <a:pt x="30" y="242"/>
                  </a:lnTo>
                  <a:lnTo>
                    <a:pt x="60" y="219"/>
                  </a:lnTo>
                  <a:lnTo>
                    <a:pt x="101" y="201"/>
                  </a:lnTo>
                  <a:lnTo>
                    <a:pt x="107" y="201"/>
                  </a:lnTo>
                  <a:lnTo>
                    <a:pt x="95" y="189"/>
                  </a:lnTo>
                  <a:lnTo>
                    <a:pt x="84" y="177"/>
                  </a:lnTo>
                  <a:lnTo>
                    <a:pt x="78" y="160"/>
                  </a:lnTo>
                  <a:lnTo>
                    <a:pt x="78" y="142"/>
                  </a:lnTo>
                  <a:lnTo>
                    <a:pt x="84" y="100"/>
                  </a:lnTo>
                  <a:lnTo>
                    <a:pt x="113" y="71"/>
                  </a:lnTo>
                  <a:lnTo>
                    <a:pt x="149" y="47"/>
                  </a:lnTo>
                  <a:lnTo>
                    <a:pt x="197" y="35"/>
                  </a:lnTo>
                  <a:lnTo>
                    <a:pt x="227" y="41"/>
                  </a:lnTo>
                  <a:lnTo>
                    <a:pt x="251" y="47"/>
                  </a:lnTo>
                  <a:lnTo>
                    <a:pt x="275" y="59"/>
                  </a:lnTo>
                  <a:lnTo>
                    <a:pt x="293" y="77"/>
                  </a:lnTo>
                  <a:lnTo>
                    <a:pt x="298" y="77"/>
                  </a:lnTo>
                  <a:lnTo>
                    <a:pt x="304" y="77"/>
                  </a:lnTo>
                  <a:lnTo>
                    <a:pt x="310" y="77"/>
                  </a:lnTo>
                  <a:lnTo>
                    <a:pt x="322" y="59"/>
                  </a:lnTo>
                  <a:lnTo>
                    <a:pt x="340" y="53"/>
                  </a:lnTo>
                  <a:lnTo>
                    <a:pt x="358" y="47"/>
                  </a:lnTo>
                  <a:lnTo>
                    <a:pt x="382" y="41"/>
                  </a:lnTo>
                  <a:lnTo>
                    <a:pt x="394" y="41"/>
                  </a:lnTo>
                  <a:lnTo>
                    <a:pt x="406" y="47"/>
                  </a:lnTo>
                  <a:lnTo>
                    <a:pt x="418" y="53"/>
                  </a:lnTo>
                  <a:lnTo>
                    <a:pt x="430" y="53"/>
                  </a:lnTo>
                  <a:lnTo>
                    <a:pt x="436" y="53"/>
                  </a:lnTo>
                  <a:lnTo>
                    <a:pt x="436" y="47"/>
                  </a:lnTo>
                  <a:lnTo>
                    <a:pt x="466" y="29"/>
                  </a:lnTo>
                  <a:lnTo>
                    <a:pt x="496" y="12"/>
                  </a:lnTo>
                  <a:lnTo>
                    <a:pt x="531" y="6"/>
                  </a:lnTo>
                  <a:lnTo>
                    <a:pt x="573" y="0"/>
                  </a:lnTo>
                  <a:lnTo>
                    <a:pt x="621" y="6"/>
                  </a:lnTo>
                  <a:lnTo>
                    <a:pt x="669" y="24"/>
                  </a:lnTo>
                  <a:lnTo>
                    <a:pt x="699" y="47"/>
                  </a:lnTo>
                  <a:lnTo>
                    <a:pt x="722" y="77"/>
                  </a:lnTo>
                  <a:lnTo>
                    <a:pt x="728" y="112"/>
                  </a:lnTo>
                  <a:lnTo>
                    <a:pt x="728" y="118"/>
                  </a:lnTo>
                  <a:lnTo>
                    <a:pt x="728" y="124"/>
                  </a:lnTo>
                  <a:lnTo>
                    <a:pt x="728" y="130"/>
                  </a:lnTo>
                  <a:lnTo>
                    <a:pt x="734" y="130"/>
                  </a:lnTo>
                  <a:lnTo>
                    <a:pt x="740" y="130"/>
                  </a:lnTo>
                  <a:lnTo>
                    <a:pt x="746" y="130"/>
                  </a:lnTo>
                  <a:lnTo>
                    <a:pt x="794" y="136"/>
                  </a:lnTo>
                  <a:lnTo>
                    <a:pt x="830" y="148"/>
                  </a:lnTo>
                  <a:lnTo>
                    <a:pt x="860" y="171"/>
                  </a:lnTo>
                  <a:lnTo>
                    <a:pt x="878" y="201"/>
                  </a:lnTo>
                  <a:lnTo>
                    <a:pt x="884" y="237"/>
                  </a:lnTo>
                  <a:lnTo>
                    <a:pt x="878" y="272"/>
                  </a:lnTo>
                  <a:lnTo>
                    <a:pt x="860" y="296"/>
                  </a:lnTo>
                  <a:lnTo>
                    <a:pt x="830" y="319"/>
                  </a:lnTo>
                  <a:lnTo>
                    <a:pt x="794" y="337"/>
                  </a:lnTo>
                </a:path>
              </a:pathLst>
            </a:custGeom>
            <a:solidFill>
              <a:srgbClr val="9966CC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0" name="Picture 4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29" y="1195"/>
              <a:ext cx="217" cy="30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38889E-6 -5.18519E-6 L 0.19063 -0.3801 " pathEditMode="relative" ptsTypes="AA">
                                      <p:cBhvr>
                                        <p:cTn id="5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48148E-6 L 0.1908 -0.38033 " pathEditMode="relative" ptsTypes="AA">
                                      <p:cBhvr>
                                        <p:cTn id="5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05556E-6 4.81481E-6 L 0.00746 -0.38033 " pathEditMode="relative" ptsTypes="AA">
                                      <p:cBhvr>
                                        <p:cTn id="6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6 -7.77778E-6 L -8.33333E-6 -0.38056 " pathEditMode="relative" ptsTypes="AA">
                                      <p:cBhvr>
                                        <p:cTn id="6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7.77778E-6 L 8.33333E-7 -0.38056 " pathEditMode="relative" ptsTypes="AA">
                                      <p:cBhvr>
                                        <p:cTn id="6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9.16667E-6 4.81481E-6 L -0.16372 -0.37801 " pathEditMode="relative" ptsTypes="AA">
                                      <p:cBhvr>
                                        <p:cTn id="6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93 3.33333E-6 L -0.1632 -0.3757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" y="-188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3333E-6 L -0.16493 -0.38079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" y="-1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3" grpId="0" animBg="1"/>
      <p:bldP spid="5" grpId="0" animBg="1"/>
      <p:bldP spid="6" grpId="0" animBg="1"/>
      <p:bldP spid="7" grpId="0" animBg="1"/>
      <p:bldP spid="39" grpId="0"/>
      <p:bldP spid="40" grpId="0"/>
      <p:bldP spid="4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Nimbus Infrastructure </a:t>
            </a:r>
            <a:br>
              <a:rPr lang="en-US" dirty="0" smtClean="0"/>
            </a:br>
            <a:r>
              <a:rPr lang="en-US" dirty="0" smtClean="0"/>
              <a:t>Highlights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D19D5-D81D-D548-AD7A-AD7DC8475E14}" type="datetime1">
              <a:rPr lang="en-US" smtClean="0"/>
              <a:pPr/>
              <a:t>4/14/11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10"/>
            <a:ext cx="8229600" cy="1143000"/>
          </a:xfrm>
        </p:spPr>
        <p:txBody>
          <a:bodyPr/>
          <a:lstStyle/>
          <a:p>
            <a:r>
              <a:rPr lang="en-US" dirty="0" smtClean="0"/>
              <a:t>Cumulus: a Scalable Storage Cloud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D19D5-D81D-D548-AD7A-AD7DC8475E14}" type="datetime1">
              <a:rPr lang="en-US" smtClean="0"/>
              <a:pPr/>
              <a:t>4/14/11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0133" y="1112844"/>
            <a:ext cx="4551438" cy="497945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Challenge: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scalable storage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cloud with use-what-</a:t>
            </a:r>
            <a:r>
              <a:rPr lang="en-US" sz="2800" dirty="0" smtClean="0"/>
              <a:t>you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-have approach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S3-compatible open source implementation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Quota support for scientific users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Pluggable back-end to </a:t>
            </a:r>
            <a:r>
              <a:rPr lang="en-US" sz="2800" dirty="0" smtClean="0"/>
              <a:t>various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technologies such as POSIX, HDFS, </a:t>
            </a:r>
            <a:r>
              <a:rPr lang="en-US" sz="2800" dirty="0" smtClean="0"/>
              <a:t>Sector,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BlobSeer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800" dirty="0" smtClean="0"/>
              <a:t>Configurable to take advantage of multiple </a:t>
            </a:r>
            <a:r>
              <a:rPr lang="en-US" sz="2800" dirty="0" smtClean="0"/>
              <a:t>servers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800" b="1" i="1" dirty="0" smtClean="0">
                <a:solidFill>
                  <a:schemeClr val="accent2">
                    <a:lumMod val="75000"/>
                  </a:schemeClr>
                </a:solidFill>
              </a:rPr>
              <a:t>Paper @ </a:t>
            </a:r>
            <a:r>
              <a:rPr lang="en-US" sz="2800" b="1" i="1" dirty="0" err="1" smtClean="0">
                <a:solidFill>
                  <a:schemeClr val="accent2">
                    <a:lumMod val="75000"/>
                  </a:schemeClr>
                </a:solidFill>
              </a:rPr>
              <a:t>ScienceCloud</a:t>
            </a:r>
            <a:r>
              <a:rPr lang="en-US" sz="2800" b="1" i="1" dirty="0" smtClean="0">
                <a:solidFill>
                  <a:schemeClr val="accent2">
                    <a:lumMod val="75000"/>
                  </a:schemeClr>
                </a:solidFill>
              </a:rPr>
              <a:t> 2011 and HPDC 2011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59394" name="Object 2"/>
          <p:cNvGraphicFramePr>
            <a:graphicFrameLocks noChangeAspect="1"/>
          </p:cNvGraphicFramePr>
          <p:nvPr/>
        </p:nvGraphicFramePr>
        <p:xfrm>
          <a:off x="4820462" y="990608"/>
          <a:ext cx="4376785" cy="2785533"/>
        </p:xfrm>
        <a:graphic>
          <a:graphicData uri="http://schemas.openxmlformats.org/presentationml/2006/ole">
            <p:oleObj spid="_x0000_s59394" r:id="rId3" imgW="6210300" imgH="3975100" progId="">
              <p:embed/>
            </p:oleObj>
          </a:graphicData>
        </a:graphic>
      </p:graphicFrame>
      <p:pic>
        <p:nvPicPr>
          <p:cNvPr id="13" name="Picture 12" descr="uploads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89781" y="3649906"/>
            <a:ext cx="4673600" cy="31297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LANTorrent</a:t>
            </a:r>
            <a:r>
              <a:rPr lang="en-US" dirty="0" smtClean="0"/>
              <a:t>: Fast Image Deployment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220129" y="1227674"/>
            <a:ext cx="4775200" cy="5060944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>
                <a:solidFill>
                  <a:srgbClr val="000090"/>
                </a:solidFill>
              </a:rPr>
              <a:t>Challenge: </a:t>
            </a:r>
            <a:r>
              <a:rPr lang="en-US" dirty="0" smtClean="0"/>
              <a:t>make image deployment faster</a:t>
            </a:r>
          </a:p>
          <a:p>
            <a:r>
              <a:rPr lang="en-US" dirty="0" smtClean="0"/>
              <a:t>Moving images is the main component of VM deployment </a:t>
            </a:r>
          </a:p>
          <a:p>
            <a:r>
              <a:rPr lang="en-US" dirty="0" err="1" smtClean="0"/>
              <a:t>LANTorrent</a:t>
            </a:r>
            <a:r>
              <a:rPr lang="en-US" dirty="0" smtClean="0"/>
              <a:t>: the </a:t>
            </a:r>
            <a:r>
              <a:rPr lang="en-US" dirty="0" err="1" smtClean="0"/>
              <a:t>BitTorrent</a:t>
            </a:r>
            <a:r>
              <a:rPr lang="en-US" dirty="0" smtClean="0"/>
              <a:t> principle on a LAN</a:t>
            </a:r>
          </a:p>
          <a:p>
            <a:pPr>
              <a:defRPr/>
            </a:pPr>
            <a:r>
              <a:rPr lang="en-US" dirty="0" smtClean="0"/>
              <a:t>Streaming</a:t>
            </a:r>
          </a:p>
          <a:p>
            <a:pPr>
              <a:defRPr/>
            </a:pPr>
            <a:r>
              <a:rPr lang="en-US" dirty="0" smtClean="0"/>
              <a:t>Minimizes congestion at the switch</a:t>
            </a:r>
          </a:p>
          <a:p>
            <a:pPr>
              <a:defRPr/>
            </a:pPr>
            <a:r>
              <a:rPr lang="en-US" dirty="0" smtClean="0"/>
              <a:t>Detecting and eliminating duplicate transfers</a:t>
            </a:r>
          </a:p>
          <a:p>
            <a:pPr>
              <a:defRPr/>
            </a:pPr>
            <a:r>
              <a:rPr lang="en-US" b="1" dirty="0" smtClean="0">
                <a:solidFill>
                  <a:srgbClr val="000090"/>
                </a:solidFill>
              </a:rPr>
              <a:t>Bottom line: </a:t>
            </a:r>
            <a:r>
              <a:rPr lang="en-US" dirty="0" smtClean="0"/>
              <a:t>a thousand </a:t>
            </a:r>
            <a:r>
              <a:rPr lang="en-US" dirty="0" err="1" smtClean="0"/>
              <a:t>VMs</a:t>
            </a:r>
            <a:r>
              <a:rPr lang="en-US" dirty="0" smtClean="0"/>
              <a:t> in 10 </a:t>
            </a:r>
            <a:r>
              <a:rPr lang="en-US" dirty="0" smtClean="0"/>
              <a:t>minutes on Magellan</a:t>
            </a:r>
          </a:p>
          <a:p>
            <a:pPr>
              <a:defRPr/>
            </a:pPr>
            <a:r>
              <a:rPr lang="en-US" dirty="0" smtClean="0"/>
              <a:t>Nimbus release </a:t>
            </a:r>
            <a:r>
              <a:rPr lang="en-US" dirty="0" smtClean="0"/>
              <a:t>2.6, see </a:t>
            </a:r>
            <a:r>
              <a:rPr lang="en-US" dirty="0" err="1" smtClean="0"/>
              <a:t>www.scienceclouds.org</a:t>
            </a:r>
            <a:r>
              <a:rPr lang="en-US" dirty="0" smtClean="0"/>
              <a:t>/blog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9790B-C156-B44F-88B2-48931E908AC0}" type="datetime1">
              <a:rPr lang="en-US" smtClean="0"/>
              <a:pPr/>
              <a:t>4/14/11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31264" y="1892327"/>
            <a:ext cx="4690021" cy="35179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115084" y="5401730"/>
            <a:ext cx="35221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Preliminary data using the  Magellan resource </a:t>
            </a:r>
          </a:p>
          <a:p>
            <a:pPr algn="ctr"/>
            <a:r>
              <a:rPr lang="en-US" sz="1400" dirty="0" smtClean="0"/>
              <a:t>At Argonne National Laboratory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utilization2.tiff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0707"/>
          <a:stretch>
            <a:fillRect/>
          </a:stretch>
        </p:blipFill>
        <p:spPr>
          <a:xfrm>
            <a:off x="4737100" y="3014132"/>
            <a:ext cx="4406900" cy="1771650"/>
          </a:xfrm>
          <a:prstGeom prst="rect">
            <a:avLst/>
          </a:prstGeom>
        </p:spPr>
      </p:pic>
      <p:pic>
        <p:nvPicPr>
          <p:cNvPr id="20" name="Picture 19" descr="utilization2.tiff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9293"/>
          <a:stretch>
            <a:fillRect/>
          </a:stretch>
        </p:blipFill>
        <p:spPr>
          <a:xfrm>
            <a:off x="4737100" y="4785782"/>
            <a:ext cx="4406900" cy="1822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Backfill: Lower the Cost of Your Cloud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355602" y="1095912"/>
            <a:ext cx="4474032" cy="5030252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>
                <a:solidFill>
                  <a:srgbClr val="000090"/>
                </a:solidFill>
              </a:rPr>
              <a:t>Challenge: </a:t>
            </a:r>
            <a:r>
              <a:rPr lang="en-US" dirty="0" smtClean="0"/>
              <a:t>utilization, catch-22 of on-demand computing</a:t>
            </a:r>
          </a:p>
          <a:p>
            <a:r>
              <a:rPr lang="en-US" dirty="0" smtClean="0"/>
              <a:t>Solution: new instances</a:t>
            </a:r>
          </a:p>
          <a:p>
            <a:pPr lvl="1"/>
            <a:r>
              <a:rPr lang="en-US" dirty="0" smtClean="0"/>
              <a:t>Backfill</a:t>
            </a:r>
          </a:p>
          <a:p>
            <a:pPr lvl="1"/>
            <a:r>
              <a:rPr lang="en-US" dirty="0" smtClean="0"/>
              <a:t>Spot pricing</a:t>
            </a:r>
          </a:p>
          <a:p>
            <a:r>
              <a:rPr lang="en-US" b="1" dirty="0" smtClean="0">
                <a:solidFill>
                  <a:srgbClr val="000090"/>
                </a:solidFill>
              </a:rPr>
              <a:t>Bottom line: </a:t>
            </a:r>
            <a:r>
              <a:rPr lang="en-US" dirty="0" smtClean="0"/>
              <a:t>up to 100% utilization</a:t>
            </a:r>
          </a:p>
          <a:p>
            <a:r>
              <a:rPr lang="en-US" dirty="0" smtClean="0"/>
              <a:t>Open Source community contribution</a:t>
            </a:r>
          </a:p>
          <a:p>
            <a:r>
              <a:rPr lang="en-US" dirty="0" smtClean="0"/>
              <a:t>Preparing for running of production workloads on FG @ U Chicago</a:t>
            </a:r>
          </a:p>
          <a:p>
            <a:r>
              <a:rPr lang="en-US" dirty="0" smtClean="0"/>
              <a:t>Nimbus release </a:t>
            </a:r>
            <a:r>
              <a:rPr lang="en-US" dirty="0" smtClean="0"/>
              <a:t>2.7</a:t>
            </a:r>
          </a:p>
          <a:p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</a:rPr>
              <a:t>Paper @ </a:t>
            </a:r>
            <a:r>
              <a:rPr lang="en-US" b="1" i="1" dirty="0" err="1" smtClean="0">
                <a:solidFill>
                  <a:schemeClr val="accent6">
                    <a:lumMod val="50000"/>
                  </a:schemeClr>
                </a:solidFill>
              </a:rPr>
              <a:t>CCGrid</a:t>
            </a:r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</a:rPr>
              <a:t> 2011</a:t>
            </a:r>
            <a:endParaRPr lang="en-US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9CEB-1BC7-0641-9AF0-1114A67827A4}" type="datetime1">
              <a:rPr lang="en-US" smtClean="0"/>
              <a:pPr/>
              <a:t>4/14/11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0888-0914-7045-AADF-1504C9455C64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9" name="Picture 8" descr="condor-sc-poster-architecture.pdf"/>
          <p:cNvPicPr/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653189" y="1129402"/>
            <a:ext cx="5926770" cy="4579777"/>
          </a:xfrm>
          <a:prstGeom prst="rect">
            <a:avLst/>
          </a:prstGeom>
          <a:ln>
            <a:noFill/>
          </a:ln>
        </p:spPr>
      </p:pic>
      <p:grpSp>
        <p:nvGrpSpPr>
          <p:cNvPr id="10" name="Group 14"/>
          <p:cNvGrpSpPr>
            <a:grpSpLocks/>
          </p:cNvGrpSpPr>
          <p:nvPr/>
        </p:nvGrpSpPr>
        <p:grpSpPr bwMode="auto">
          <a:xfrm>
            <a:off x="4458229" y="893360"/>
            <a:ext cx="4685771" cy="2120772"/>
            <a:chOff x="473075" y="1297990"/>
            <a:chExt cx="8020991" cy="3737559"/>
          </a:xfrm>
        </p:grpSpPr>
        <p:pic>
          <p:nvPicPr>
            <p:cNvPr id="11" name="Picture 3" descr="Fusion Usage Mar-10 to Feb-11.tiff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73075" y="1297990"/>
              <a:ext cx="8020991" cy="37375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2" name="Group 11"/>
            <p:cNvGrpSpPr>
              <a:grpSpLocks/>
            </p:cNvGrpSpPr>
            <p:nvPr/>
          </p:nvGrpSpPr>
          <p:grpSpPr bwMode="auto">
            <a:xfrm>
              <a:off x="478129" y="1827696"/>
              <a:ext cx="265998" cy="2773634"/>
              <a:chOff x="497179" y="1801441"/>
              <a:chExt cx="265998" cy="2774553"/>
            </a:xfrm>
          </p:grpSpPr>
          <p:sp>
            <p:nvSpPr>
              <p:cNvPr id="15" name="TextBox 4"/>
              <p:cNvSpPr txBox="1">
                <a:spLocks noChangeArrowheads="1"/>
              </p:cNvSpPr>
              <p:nvPr/>
            </p:nvSpPr>
            <p:spPr bwMode="auto">
              <a:xfrm>
                <a:off x="497179" y="4033401"/>
                <a:ext cx="265998" cy="542593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anchor="ctr" anchorCtr="1">
                <a:prstTxWarp prst="textNoShape">
                  <a:avLst/>
                </a:prstTxWarp>
                <a:spAutoFit/>
              </a:bodyPr>
              <a:lstStyle/>
              <a:p>
                <a:pPr algn="r"/>
                <a:r>
                  <a:rPr lang="en-US" sz="1000">
                    <a:ea typeface="Arial" charset="0"/>
                    <a:cs typeface="Arial" charset="0"/>
                  </a:rPr>
                  <a:t>16%</a:t>
                </a:r>
              </a:p>
            </p:txBody>
          </p:sp>
          <p:sp>
            <p:nvSpPr>
              <p:cNvPr id="16" name="TextBox 5"/>
              <p:cNvSpPr txBox="1">
                <a:spLocks noChangeArrowheads="1"/>
              </p:cNvSpPr>
              <p:nvPr/>
            </p:nvSpPr>
            <p:spPr bwMode="auto">
              <a:xfrm>
                <a:off x="497179" y="3587008"/>
                <a:ext cx="265998" cy="542593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anchor="ctr" anchorCtr="1">
                <a:prstTxWarp prst="textNoShape">
                  <a:avLst/>
                </a:prstTxWarp>
                <a:spAutoFit/>
              </a:bodyPr>
              <a:lstStyle/>
              <a:p>
                <a:pPr algn="r"/>
                <a:r>
                  <a:rPr lang="en-US" sz="1000">
                    <a:ea typeface="Arial" charset="0"/>
                    <a:cs typeface="Arial" charset="0"/>
                  </a:rPr>
                  <a:t>31%</a:t>
                </a:r>
              </a:p>
            </p:txBody>
          </p:sp>
          <p:sp>
            <p:nvSpPr>
              <p:cNvPr id="17" name="TextBox 6"/>
              <p:cNvSpPr txBox="1">
                <a:spLocks noChangeArrowheads="1"/>
              </p:cNvSpPr>
              <p:nvPr/>
            </p:nvSpPr>
            <p:spPr bwMode="auto">
              <a:xfrm>
                <a:off x="497179" y="3140617"/>
                <a:ext cx="265998" cy="542593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anchor="ctr" anchorCtr="1">
                <a:prstTxWarp prst="textNoShape">
                  <a:avLst/>
                </a:prstTxWarp>
                <a:spAutoFit/>
              </a:bodyPr>
              <a:lstStyle/>
              <a:p>
                <a:pPr algn="r"/>
                <a:r>
                  <a:rPr lang="en-US" sz="1000">
                    <a:ea typeface="Arial" charset="0"/>
                    <a:cs typeface="Arial" charset="0"/>
                  </a:rPr>
                  <a:t>47%</a:t>
                </a:r>
              </a:p>
            </p:txBody>
          </p:sp>
          <p:sp>
            <p:nvSpPr>
              <p:cNvPr id="18" name="TextBox 7"/>
              <p:cNvSpPr txBox="1">
                <a:spLocks noChangeArrowheads="1"/>
              </p:cNvSpPr>
              <p:nvPr/>
            </p:nvSpPr>
            <p:spPr bwMode="auto">
              <a:xfrm>
                <a:off x="497179" y="2694224"/>
                <a:ext cx="265998" cy="542593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anchor="ctr" anchorCtr="1">
                <a:prstTxWarp prst="textNoShape">
                  <a:avLst/>
                </a:prstTxWarp>
                <a:spAutoFit/>
              </a:bodyPr>
              <a:lstStyle/>
              <a:p>
                <a:pPr algn="r"/>
                <a:r>
                  <a:rPr lang="en-US" sz="1000">
                    <a:ea typeface="Arial" charset="0"/>
                    <a:cs typeface="Arial" charset="0"/>
                  </a:rPr>
                  <a:t>62%</a:t>
                </a:r>
              </a:p>
            </p:txBody>
          </p:sp>
          <p:sp>
            <p:nvSpPr>
              <p:cNvPr id="21" name="TextBox 8"/>
              <p:cNvSpPr txBox="1">
                <a:spLocks noChangeArrowheads="1"/>
              </p:cNvSpPr>
              <p:nvPr/>
            </p:nvSpPr>
            <p:spPr bwMode="auto">
              <a:xfrm>
                <a:off x="497179" y="2247833"/>
                <a:ext cx="265998" cy="542593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anchor="ctr" anchorCtr="1">
                <a:prstTxWarp prst="textNoShape">
                  <a:avLst/>
                </a:prstTxWarp>
                <a:spAutoFit/>
              </a:bodyPr>
              <a:lstStyle/>
              <a:p>
                <a:pPr algn="r"/>
                <a:r>
                  <a:rPr lang="en-US" sz="1000">
                    <a:ea typeface="Arial" charset="0"/>
                    <a:cs typeface="Arial" charset="0"/>
                  </a:rPr>
                  <a:t>78%</a:t>
                </a:r>
              </a:p>
            </p:txBody>
          </p:sp>
          <p:sp>
            <p:nvSpPr>
              <p:cNvPr id="22" name="TextBox 9"/>
              <p:cNvSpPr txBox="1">
                <a:spLocks noChangeArrowheads="1"/>
              </p:cNvSpPr>
              <p:nvPr/>
            </p:nvSpPr>
            <p:spPr bwMode="auto">
              <a:xfrm>
                <a:off x="497179" y="1801441"/>
                <a:ext cx="265998" cy="542593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anchor="ctr" anchorCtr="1">
                <a:prstTxWarp prst="textNoShape">
                  <a:avLst/>
                </a:prstTxWarp>
                <a:spAutoFit/>
              </a:bodyPr>
              <a:lstStyle/>
              <a:p>
                <a:pPr algn="r"/>
                <a:r>
                  <a:rPr lang="en-US" sz="1000">
                    <a:ea typeface="Arial" charset="0"/>
                    <a:cs typeface="Arial" charset="0"/>
                  </a:rPr>
                  <a:t>94%</a:t>
                </a:r>
              </a:p>
            </p:txBody>
          </p:sp>
        </p:grpSp>
        <p:sp>
          <p:nvSpPr>
            <p:cNvPr id="13" name="Rectangle 12"/>
            <p:cNvSpPr/>
            <p:nvPr/>
          </p:nvSpPr>
          <p:spPr>
            <a:xfrm>
              <a:off x="473075" y="1713980"/>
              <a:ext cx="2619164" cy="17782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TextBox 12"/>
            <p:cNvSpPr txBox="1">
              <a:spLocks noChangeArrowheads="1"/>
            </p:cNvSpPr>
            <p:nvPr/>
          </p:nvSpPr>
          <p:spPr bwMode="auto">
            <a:xfrm>
              <a:off x="914362" y="1297990"/>
              <a:ext cx="7390806" cy="65089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b="1" dirty="0" smtClean="0">
                  <a:latin typeface="Calibri" charset="0"/>
                </a:rPr>
                <a:t>1 March 2010 through 28 February 2011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2 0.01967 L 0.28907 -0.21273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42977</TotalTime>
  <Words>805</Words>
  <Application>Microsoft Macintosh PowerPoint</Application>
  <PresentationFormat>On-screen Show (4:3)</PresentationFormat>
  <Paragraphs>203</Paragraphs>
  <Slides>16</Slides>
  <Notes>3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Nimbus: Cloud Computing for Science</vt:lpstr>
      <vt:lpstr>Cloud Computing for Science</vt:lpstr>
      <vt:lpstr>The Nimbus Project</vt:lpstr>
      <vt:lpstr>Nimbus Infrastructure:  a Highly-Configurable IaaS Architecture</vt:lpstr>
      <vt:lpstr>Nimbus Platform: Working with Hybrid Clouds</vt:lpstr>
      <vt:lpstr>Nimbus Infrastructure  Highlights</vt:lpstr>
      <vt:lpstr>Cumulus: a Scalable Storage Cloud</vt:lpstr>
      <vt:lpstr>LANTorrent: Fast Image Deployment</vt:lpstr>
      <vt:lpstr>Backfill: Lower the Cost of Your Cloud</vt:lpstr>
      <vt:lpstr>Nimbus Platform Highlights</vt:lpstr>
      <vt:lpstr>Cloudinit.d</vt:lpstr>
      <vt:lpstr>Elastic Scaling Tools:  Towards “Bottomless Resources”</vt:lpstr>
      <vt:lpstr>The Nimbus Team</vt:lpstr>
      <vt:lpstr>The Nimbus Team</vt:lpstr>
      <vt:lpstr>Parting Thoughts</vt:lpstr>
      <vt:lpstr>Slide 16</vt:lpstr>
    </vt:vector>
  </TitlesOfParts>
  <Company>UVic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Cloud Scheduler</dc:title>
  <dc:creator>Patrick Armstrong</dc:creator>
  <cp:lastModifiedBy>Kate Keahey</cp:lastModifiedBy>
  <cp:revision>160</cp:revision>
  <cp:lastPrinted>2010-04-21T03:34:46Z</cp:lastPrinted>
  <dcterms:created xsi:type="dcterms:W3CDTF">2011-04-12T11:56:45Z</dcterms:created>
  <dcterms:modified xsi:type="dcterms:W3CDTF">2011-04-14T14:15:31Z</dcterms:modified>
</cp:coreProperties>
</file>