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95" r:id="rId1"/>
  </p:sldMasterIdLst>
  <p:notesMasterIdLst>
    <p:notesMasterId r:id="rId33"/>
  </p:notesMasterIdLst>
  <p:handoutMasterIdLst>
    <p:handoutMasterId r:id="rId34"/>
  </p:handoutMasterIdLst>
  <p:sldIdLst>
    <p:sldId id="286" r:id="rId2"/>
    <p:sldId id="324" r:id="rId3"/>
    <p:sldId id="356" r:id="rId4"/>
    <p:sldId id="354" r:id="rId5"/>
    <p:sldId id="372" r:id="rId6"/>
    <p:sldId id="367" r:id="rId7"/>
    <p:sldId id="368" r:id="rId8"/>
    <p:sldId id="373" r:id="rId9"/>
    <p:sldId id="362" r:id="rId10"/>
    <p:sldId id="355" r:id="rId11"/>
    <p:sldId id="364" r:id="rId12"/>
    <p:sldId id="327" r:id="rId13"/>
    <p:sldId id="333" r:id="rId14"/>
    <p:sldId id="332" r:id="rId15"/>
    <p:sldId id="330" r:id="rId16"/>
    <p:sldId id="331" r:id="rId17"/>
    <p:sldId id="329" r:id="rId18"/>
    <p:sldId id="334" r:id="rId19"/>
    <p:sldId id="335" r:id="rId20"/>
    <p:sldId id="336" r:id="rId21"/>
    <p:sldId id="338" r:id="rId22"/>
    <p:sldId id="347" r:id="rId23"/>
    <p:sldId id="339" r:id="rId24"/>
    <p:sldId id="357" r:id="rId25"/>
    <p:sldId id="353" r:id="rId26"/>
    <p:sldId id="342" r:id="rId27"/>
    <p:sldId id="358" r:id="rId28"/>
    <p:sldId id="369" r:id="rId29"/>
    <p:sldId id="370" r:id="rId30"/>
    <p:sldId id="371" r:id="rId31"/>
    <p:sldId id="36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C2268"/>
    <a:srgbClr val="CC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160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26DCB-E814-3543-B4B7-34503F3B5B43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4524F-D773-DD44-A1EC-B2062652C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937D8-8A33-BD42-9C3D-79BFF088E911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E2F9D-DB4A-FD44-ADAF-DB44CE59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02CBB-F817-5C46-8DAA-85C962AF7FBB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                                </a:t>
            </a:r>
            <a:fld id="{A2B401F1-9CC9-2046-AFEE-B9B0CD64CD89}" type="slidenum">
              <a:rPr lang="en-US" sz="1400" smtClean="0"/>
              <a:pPr/>
              <a:t>‹#›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366E42-E3CD-E04D-A513-68BFFECDE106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5CB77E-D43D-4046-B9A6-27A5469A05F0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79CEB-1BC7-0641-9AF0-1114A67827A4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6D8B8F-1949-C448-98E1-F68B61169813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9790B-C156-B44F-88B2-48931E908AC0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2D7582-BDD4-A540-A9EC-317D7C3CD090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6D19D5-D81D-D548-AD7A-AD7DC8475E14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A8EB6-8AA1-1046-BB8A-358136E2F9B1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6EB00-5A87-C047-B5B7-3B31AD89890F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178235-F45C-FE4C-A523-8E43145C825B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df"/><Relationship Id="rId15" Type="http://schemas.openxmlformats.org/officeDocument/2006/relationships/image" Target="../media/image23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470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</a:t>
            </a:r>
            <a:endParaRPr lang="en-US" dirty="0">
              <a:solidFill>
                <a:srgbClr val="3861AA"/>
              </a:solidFill>
              <a:latin typeface="Trebuchet MS" pitchFamily="34" charset="0"/>
            </a:endParaRPr>
          </a:p>
        </p:txBody>
      </p:sp>
      <p:pic>
        <p:nvPicPr>
          <p:cNvPr id="9" name="Picture 8" descr="white-2.pdf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736861" y="6041498"/>
            <a:ext cx="1126072" cy="84455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862933" y="6353740"/>
            <a:ext cx="249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www.nimbusproject.org</a:t>
            </a:r>
            <a:endParaRPr lang="en-US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A8369-D59E-A34A-BAF6-D2C5D32CAF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BAA88-BBE7-5842-9308-ECD8770CC850}" type="datetime1">
              <a:rPr lang="en-US" smtClean="0"/>
              <a:pPr/>
              <a:t>5/23/11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0C2268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eahey@mcs.anl.go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tiff"/><Relationship Id="rId8" Type="http://schemas.openxmlformats.org/officeDocument/2006/relationships/image" Target="../media/image23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8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8" Type="http://schemas.openxmlformats.org/officeDocument/2006/relationships/image" Target="../media/image33.png"/><Relationship Id="rId9" Type="http://schemas.openxmlformats.org/officeDocument/2006/relationships/image" Target="../media/image34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tiff"/><Relationship Id="rId6" Type="http://schemas.openxmlformats.org/officeDocument/2006/relationships/image" Target="../media/image15.png"/><Relationship Id="rId7" Type="http://schemas.openxmlformats.org/officeDocument/2006/relationships/image" Target="../media/image38.tiff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tiff"/><Relationship Id="rId5" Type="http://schemas.openxmlformats.org/officeDocument/2006/relationships/image" Target="../media/image42.tiff"/><Relationship Id="rId6" Type="http://schemas.openxmlformats.org/officeDocument/2006/relationships/image" Target="../media/image43.png"/><Relationship Id="rId7" Type="http://schemas.openxmlformats.org/officeDocument/2006/relationships/image" Target="../media/image29.png"/><Relationship Id="rId8" Type="http://schemas.openxmlformats.org/officeDocument/2006/relationships/image" Target="../media/image31.jpeg"/><Relationship Id="rId9" Type="http://schemas.openxmlformats.org/officeDocument/2006/relationships/image" Target="../media/image32.jpeg"/><Relationship Id="rId10" Type="http://schemas.openxmlformats.org/officeDocument/2006/relationships/image" Target="../media/image44.tiff"/><Relationship Id="rId11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tiff"/><Relationship Id="rId5" Type="http://schemas.openxmlformats.org/officeDocument/2006/relationships/image" Target="../media/image54.tiff"/><Relationship Id="rId6" Type="http://schemas.openxmlformats.org/officeDocument/2006/relationships/hyperlink" Target="http://www.scienceclouds.org/blog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f"/><Relationship Id="rId4" Type="http://schemas.openxmlformats.org/officeDocument/2006/relationships/image" Target="../media/image57.pdf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tiff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9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df"/><Relationship Id="rId3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df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9601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Cloud versus Cloud:</a:t>
            </a:r>
            <a:br>
              <a:rPr lang="en-US" dirty="0" smtClean="0"/>
            </a:br>
            <a:r>
              <a:rPr lang="en-US" dirty="0" smtClean="0"/>
              <a:t>the Blessings and Challenges</a:t>
            </a:r>
            <a:br>
              <a:rPr lang="en-US" dirty="0" smtClean="0"/>
            </a:br>
            <a:r>
              <a:rPr lang="en-US" dirty="0" smtClean="0"/>
              <a:t>of Cloud Computing for Science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639726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Kate Keahey</a:t>
            </a:r>
          </a:p>
          <a:p>
            <a:r>
              <a:rPr lang="en-US" sz="2000" dirty="0" smtClean="0">
                <a:hlinkClick r:id="rId2"/>
              </a:rPr>
              <a:t>keahey@mcs.anl.gov</a:t>
            </a:r>
            <a:endParaRPr lang="en-US" sz="2000" dirty="0" smtClean="0"/>
          </a:p>
          <a:p>
            <a:r>
              <a:rPr lang="en-US" sz="2000" dirty="0" smtClean="0"/>
              <a:t>Argonne National Laboratory</a:t>
            </a:r>
          </a:p>
          <a:p>
            <a:r>
              <a:rPr lang="en-US" sz="2000" dirty="0" smtClean="0"/>
              <a:t>Computation Institute, University of Chicago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B82A-8F6E-8242-AB6F-C90388FED0D8}" type="datetime1">
              <a:rPr lang="en-US" smtClean="0"/>
              <a:pPr/>
              <a:t>5/23/11</a:t>
            </a:fld>
            <a:endParaRPr lang="en-US"/>
          </a:p>
        </p:txBody>
      </p:sp>
      <p:pic>
        <p:nvPicPr>
          <p:cNvPr id="9" name="Picture 8" descr="header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6"/>
            <a:ext cx="9144000" cy="1449111"/>
          </a:xfrm>
          <a:prstGeom prst="rect">
            <a:avLst/>
          </a:prstGeom>
        </p:spPr>
      </p:pic>
      <p:pic>
        <p:nvPicPr>
          <p:cNvPr id="11" name="Picture 10" descr="logo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993" y="1190280"/>
            <a:ext cx="4258733" cy="1312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876430"/>
            <a:ext cx="7772400" cy="1470025"/>
          </a:xfrm>
        </p:spPr>
        <p:txBody>
          <a:bodyPr/>
          <a:lstStyle/>
          <a:p>
            <a:r>
              <a:rPr lang="en-US" dirty="0" smtClean="0"/>
              <a:t>Applications and Ecosystem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/>
          <p:cNvGrpSpPr/>
          <p:nvPr/>
        </p:nvGrpSpPr>
        <p:grpSpPr>
          <a:xfrm>
            <a:off x="4326469" y="1180069"/>
            <a:ext cx="4258733" cy="2375928"/>
            <a:chOff x="4919124" y="1180069"/>
            <a:chExt cx="4258733" cy="2375928"/>
          </a:xfrm>
        </p:grpSpPr>
        <p:pic>
          <p:nvPicPr>
            <p:cNvPr id="10" name="Picture 9" descr="magellan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9124" y="1219347"/>
              <a:ext cx="4258733" cy="23366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8092022" y="1180069"/>
              <a:ext cx="1051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Magellan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Cloud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14443"/>
            <a:ext cx="4284133" cy="49625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Science Clouds</a:t>
            </a:r>
          </a:p>
          <a:p>
            <a:pPr lvl="1"/>
            <a:r>
              <a:rPr lang="en-US" dirty="0" smtClean="0"/>
              <a:t>UC, UFL, </a:t>
            </a:r>
            <a:r>
              <a:rPr lang="en-US" dirty="0" err="1" smtClean="0"/>
              <a:t>Wispy@Purdue</a:t>
            </a:r>
            <a:endParaRPr lang="en-US" dirty="0" smtClean="0"/>
          </a:p>
          <a:p>
            <a:pPr lvl="1"/>
            <a:r>
              <a:rPr lang="en-US" dirty="0" smtClean="0"/>
              <a:t>~300 cores</a:t>
            </a:r>
          </a:p>
          <a:p>
            <a:r>
              <a:rPr lang="en-US" dirty="0" smtClean="0"/>
              <a:t>Magellan</a:t>
            </a:r>
          </a:p>
          <a:p>
            <a:pPr lvl="1"/>
            <a:r>
              <a:rPr lang="en-US" dirty="0" smtClean="0"/>
              <a:t>DOE cloud @ ANL&amp;LBNL</a:t>
            </a:r>
          </a:p>
          <a:p>
            <a:pPr lvl="1"/>
            <a:r>
              <a:rPr lang="en-US" dirty="0" smtClean="0"/>
              <a:t>~4000 </a:t>
            </a:r>
            <a:r>
              <a:rPr lang="en-US" dirty="0" err="1" smtClean="0"/>
              <a:t>cores@ANL</a:t>
            </a:r>
            <a:endParaRPr lang="en-US" dirty="0" smtClean="0"/>
          </a:p>
          <a:p>
            <a:r>
              <a:rPr lang="en-US" dirty="0" err="1" smtClean="0"/>
              <a:t>FutureGrid</a:t>
            </a:r>
            <a:endParaRPr lang="en-US" dirty="0" smtClean="0"/>
          </a:p>
          <a:p>
            <a:pPr lvl="1"/>
            <a:r>
              <a:rPr lang="en-US" dirty="0" smtClean="0"/>
              <a:t>~6000 cores</a:t>
            </a:r>
          </a:p>
          <a:p>
            <a:r>
              <a:rPr lang="en-US" dirty="0" smtClean="0"/>
              <a:t>DIAG =</a:t>
            </a:r>
          </a:p>
          <a:p>
            <a:pPr lvl="1"/>
            <a:r>
              <a:rPr lang="en-US" dirty="0" smtClean="0"/>
              <a:t> Data Intensive Academic Grid</a:t>
            </a:r>
          </a:p>
          <a:p>
            <a:pPr lvl="1"/>
            <a:r>
              <a:rPr lang="en-US" dirty="0" smtClean="0"/>
              <a:t>  U of Maryland School of Medicine in Baltimore</a:t>
            </a:r>
          </a:p>
          <a:p>
            <a:pPr lvl="1"/>
            <a:r>
              <a:rPr lang="en-US" dirty="0" smtClean="0"/>
              <a:t>~1200-1500 cores</a:t>
            </a:r>
          </a:p>
          <a:p>
            <a:r>
              <a:rPr lang="en-US" dirty="0" smtClean="0"/>
              <a:t>Outside of US:</a:t>
            </a:r>
          </a:p>
          <a:p>
            <a:pPr lvl="1"/>
            <a:r>
              <a:rPr lang="en-US" dirty="0" err="1" smtClean="0"/>
              <a:t>WestGrid</a:t>
            </a:r>
            <a:r>
              <a:rPr lang="en-US" dirty="0" smtClean="0"/>
              <a:t>, Grid’5000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7" descr="pixture_reloaded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5298" y="3589863"/>
            <a:ext cx="860369" cy="58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5"/>
          <p:cNvGrpSpPr/>
          <p:nvPr/>
        </p:nvGrpSpPr>
        <p:grpSpPr>
          <a:xfrm>
            <a:off x="5545667" y="2417376"/>
            <a:ext cx="3598333" cy="2612561"/>
            <a:chOff x="5579524" y="2592325"/>
            <a:chExt cx="3598333" cy="2612561"/>
          </a:xfrm>
        </p:grpSpPr>
        <p:pic>
          <p:nvPicPr>
            <p:cNvPr id="9" name="Picture 4" descr="C:\Documents and Settings\Geoffrey Fox\Desktop\FutureGrid_01.tif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79524" y="2660057"/>
              <a:ext cx="3598333" cy="25448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281247" y="2592325"/>
              <a:ext cx="1203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FutureGrid</a:t>
              </a:r>
              <a:endParaRPr lang="en-US" dirty="0"/>
            </a:p>
          </p:txBody>
        </p:sp>
      </p:grpSp>
      <p:grpSp>
        <p:nvGrpSpPr>
          <p:cNvPr id="15" name="Group 16"/>
          <p:cNvGrpSpPr/>
          <p:nvPr/>
        </p:nvGrpSpPr>
        <p:grpSpPr>
          <a:xfrm>
            <a:off x="4326469" y="4322860"/>
            <a:ext cx="3523118" cy="2033490"/>
            <a:chOff x="5232400" y="4291273"/>
            <a:chExt cx="3523118" cy="2033490"/>
          </a:xfrm>
        </p:grpSpPr>
        <p:pic>
          <p:nvPicPr>
            <p:cNvPr id="11" name="Picture 10" descr="diag.tif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2400" y="4359005"/>
              <a:ext cx="3523118" cy="19657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8092022" y="4291273"/>
              <a:ext cx="662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DIAG</a:t>
              </a:r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93099" y="2635868"/>
            <a:ext cx="7593700" cy="2056324"/>
          </a:xfrm>
          <a:prstGeom prst="rect">
            <a:avLst/>
          </a:prstGeom>
          <a:solidFill>
            <a:schemeClr val="bg1"/>
          </a:solidFill>
          <a:ln w="635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smtClean="0">
                <a:solidFill>
                  <a:schemeClr val="tx1"/>
                </a:solidFill>
              </a:rPr>
              <a:t> has cloud cycles for you!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8" name="Picture 7" descr="pixture_reloaded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5838" y="2915687"/>
            <a:ext cx="2483298" cy="17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/>
          </p:cNvSpPr>
          <p:nvPr>
            <p:ph sz="half" idx="1"/>
          </p:nvPr>
        </p:nvSpPr>
        <p:spPr>
          <a:xfrm>
            <a:off x="304779" y="1278468"/>
            <a:ext cx="4038600" cy="484769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STAR: a nuclear physics experiment at Brookhaven National Laboratory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Nimbus Science Clouds -&gt; EC2 runs</a:t>
            </a:r>
          </a:p>
          <a:p>
            <a:pPr lvl="1"/>
            <a:r>
              <a:rPr lang="en-US" dirty="0" smtClean="0"/>
              <a:t>Virtual OSG clusters with Nimbus Context Broker</a:t>
            </a:r>
          </a:p>
          <a:p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Production runs on EC2 since 2007</a:t>
            </a:r>
          </a:p>
          <a:p>
            <a:pPr lvl="1"/>
            <a:r>
              <a:rPr lang="en-US" dirty="0" smtClean="0"/>
              <a:t>The Quark Matter 2009 deadline: producing just-in time results</a:t>
            </a:r>
          </a:p>
          <a:p>
            <a:pPr lvl="1"/>
            <a:r>
              <a:rPr lang="en-US" dirty="0" smtClean="0"/>
              <a:t>The small issues of cost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18894" y="271760"/>
            <a:ext cx="386949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800" i="1" dirty="0">
                <a:latin typeface="Arial" charset="0"/>
              </a:rPr>
              <a:t>Work by Jerome </a:t>
            </a:r>
            <a:r>
              <a:rPr lang="en-US" sz="1800" i="1" dirty="0" err="1" smtClean="0">
                <a:latin typeface="Arial" charset="0"/>
              </a:rPr>
              <a:t>Lauret</a:t>
            </a:r>
            <a:r>
              <a:rPr lang="en-US" sz="1800" i="1" dirty="0" smtClean="0">
                <a:latin typeface="Arial" charset="0"/>
              </a:rPr>
              <a:t> </a:t>
            </a:r>
            <a:r>
              <a:rPr lang="en-US" i="1" dirty="0" smtClean="0">
                <a:latin typeface="Arial" charset="0"/>
              </a:rPr>
              <a:t>(BNL) et al.</a:t>
            </a:r>
            <a:endParaRPr lang="en-US" sz="1800" i="1" dirty="0">
              <a:latin typeface="Arial" charset="0"/>
            </a:endParaRPr>
          </a:p>
        </p:txBody>
      </p:sp>
      <p:pic>
        <p:nvPicPr>
          <p:cNvPr id="9" name="Picture 4" descr="star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134653"/>
            <a:ext cx="34290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800px-CMB_Timeline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5991" y="1244601"/>
            <a:ext cx="39624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4343400" y="4108825"/>
            <a:ext cx="4800600" cy="890138"/>
            <a:chOff x="4343400" y="4345887"/>
            <a:chExt cx="4800600" cy="890138"/>
          </a:xfrm>
        </p:grpSpPr>
        <p:pic>
          <p:nvPicPr>
            <p:cNvPr id="11" name="Picture 10" descr="titl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95967" y="4701480"/>
              <a:ext cx="3248033" cy="516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new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43400" y="4345887"/>
              <a:ext cx="1552567" cy="89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17" descr="priceless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491" y="1668464"/>
            <a:ext cx="6223000" cy="44577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6" name="Group 25"/>
          <p:cNvGrpSpPr/>
          <p:nvPr/>
        </p:nvGrpSpPr>
        <p:grpSpPr>
          <a:xfrm>
            <a:off x="4343400" y="4093733"/>
            <a:ext cx="4665134" cy="1923957"/>
            <a:chOff x="4918894" y="1411910"/>
            <a:chExt cx="4665134" cy="1923957"/>
          </a:xfrm>
        </p:grpSpPr>
        <p:pic>
          <p:nvPicPr>
            <p:cNvPr id="25" name="Picture 24" descr="star.tiff"/>
            <p:cNvPicPr>
              <a:picLocks noChangeAspect="1"/>
            </p:cNvPicPr>
            <p:nvPr/>
          </p:nvPicPr>
          <p:blipFill>
            <a:blip r:embed="rId8"/>
            <a:srcRect b="86689"/>
            <a:stretch>
              <a:fillRect/>
            </a:stretch>
          </p:blipFill>
          <p:spPr>
            <a:xfrm>
              <a:off x="4918894" y="1411910"/>
              <a:ext cx="4665134" cy="586223"/>
            </a:xfrm>
            <a:prstGeom prst="rect">
              <a:avLst/>
            </a:prstGeom>
          </p:spPr>
        </p:pic>
        <p:pic>
          <p:nvPicPr>
            <p:cNvPr id="24" name="Picture 23" descr="star.tiff"/>
            <p:cNvPicPr>
              <a:picLocks noChangeAspect="1"/>
            </p:cNvPicPr>
            <p:nvPr/>
          </p:nvPicPr>
          <p:blipFill>
            <a:blip r:embed="rId8"/>
            <a:srcRect t="50992" b="17551"/>
            <a:stretch>
              <a:fillRect/>
            </a:stretch>
          </p:blipFill>
          <p:spPr>
            <a:xfrm>
              <a:off x="4918894" y="1950490"/>
              <a:ext cx="4665134" cy="1385377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8365067" y="4998963"/>
            <a:ext cx="643467" cy="250370"/>
          </a:xfrm>
          <a:prstGeom prst="ellipse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24809 -0.11111 " pathEditMode="relative" ptsTypes="AA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5" descr="genome_analyzer_ii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996" y="898523"/>
            <a:ext cx="2722710" cy="297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emergent need for processing</a:t>
            </a:r>
          </a:p>
          <a:p>
            <a:r>
              <a:rPr lang="en-US" dirty="0" smtClean="0"/>
              <a:t>A virtual appliance for automated and portable sequence analysis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Running on Nimbus Science Clouds, Magellan and EC2</a:t>
            </a:r>
          </a:p>
          <a:p>
            <a:pPr lvl="1"/>
            <a:r>
              <a:rPr lang="en-US" dirty="0" smtClean="0"/>
              <a:t>A platform for building appliances representing push-button pipelines</a:t>
            </a:r>
          </a:p>
          <a:p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From desktop to cloud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clovr.org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24" descr="CloVR_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205" y="152397"/>
            <a:ext cx="3352800" cy="121814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222536" y="145961"/>
            <a:ext cx="4536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Sam </a:t>
            </a:r>
            <a:r>
              <a:rPr lang="en-US" i="1" dirty="0" err="1" smtClean="0">
                <a:latin typeface="Arial" charset="0"/>
                <a:ea typeface="Arial" charset="0"/>
                <a:cs typeface="Arial" charset="0"/>
              </a:rPr>
              <a:t>Angiuoli</a:t>
            </a:r>
            <a:endParaRPr lang="en-US" i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Institute for Genome Sciences</a:t>
            </a:r>
          </a:p>
          <a:p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University of Maryland School of Medicine</a:t>
            </a:r>
          </a:p>
          <a:p>
            <a:endParaRPr lang="en-US" dirty="0"/>
          </a:p>
        </p:txBody>
      </p:sp>
      <p:pic>
        <p:nvPicPr>
          <p:cNvPr id="119" name="Picture 15" descr="Screen shot 2010-10-03 at 12.29.14 PM.png"/>
          <p:cNvPicPr>
            <a:picLocks noChangeAspect="1"/>
          </p:cNvPicPr>
          <p:nvPr/>
        </p:nvPicPr>
        <p:blipFill>
          <a:blip r:embed="rId5"/>
          <a:srcRect t="16251" r="41211" b="3125"/>
          <a:stretch>
            <a:fillRect/>
          </a:stretch>
        </p:blipFill>
        <p:spPr bwMode="auto">
          <a:xfrm>
            <a:off x="4474343" y="2049767"/>
            <a:ext cx="3653806" cy="313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16" descr="clovr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8777" y="3848933"/>
            <a:ext cx="3816929" cy="2507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2800" y="1531938"/>
            <a:ext cx="45212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87870" y="16002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Myriad Pro" charset="0"/>
              </a:rPr>
              <a:t>Detailed analysis of data from the MACHO experiment Dark Matter search</a:t>
            </a:r>
          </a:p>
          <a:p>
            <a:r>
              <a:rPr lang="en-US" dirty="0" smtClean="0"/>
              <a:t>Provide infrastructure for six observational astronomy survey projects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Running on a Nimbus cloud on </a:t>
            </a:r>
            <a:r>
              <a:rPr lang="en-US" dirty="0" err="1" smtClean="0"/>
              <a:t>WestGrid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Appliance creation and management</a:t>
            </a:r>
          </a:p>
          <a:p>
            <a:pPr lvl="1"/>
            <a:r>
              <a:rPr lang="en-US" dirty="0" smtClean="0"/>
              <a:t>Dynamic Condor pool for astronomy </a:t>
            </a:r>
          </a:p>
          <a:p>
            <a:r>
              <a:rPr lang="en-US" dirty="0" smtClean="0"/>
              <a:t>Status:</a:t>
            </a:r>
          </a:p>
          <a:p>
            <a:pPr lvl="1"/>
            <a:r>
              <a:rPr lang="en-US" dirty="0" smtClean="0"/>
              <a:t>In production operation since July 2010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731" y="25404"/>
            <a:ext cx="43434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8" descr="cloud_scheduler_logo_fa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302" y="200408"/>
            <a:ext cx="1363422" cy="1220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366" y="1794937"/>
            <a:ext cx="4432300" cy="1651000"/>
          </a:xfrm>
          <a:prstGeom prst="rect">
            <a:avLst/>
          </a:prstGeom>
        </p:spPr>
      </p:pic>
      <p:pic>
        <p:nvPicPr>
          <p:cNvPr id="15" name="Picture 14" descr="nrc_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073" y="287872"/>
            <a:ext cx="1337936" cy="218974"/>
          </a:xfrm>
          <a:prstGeom prst="rect">
            <a:avLst/>
          </a:prstGeom>
        </p:spPr>
      </p:pic>
      <p:pic>
        <p:nvPicPr>
          <p:cNvPr id="16" name="Picture 15" descr="UVic_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8535" y="200408"/>
            <a:ext cx="982823" cy="379491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384724" y="646034"/>
            <a:ext cx="26634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800" i="1" dirty="0">
                <a:latin typeface="Arial" charset="0"/>
              </a:rPr>
              <a:t>Work </a:t>
            </a:r>
            <a:r>
              <a:rPr lang="en-US" sz="1800" i="1" dirty="0" smtClean="0">
                <a:latin typeface="Arial" charset="0"/>
              </a:rPr>
              <a:t>by </a:t>
            </a:r>
            <a:r>
              <a:rPr lang="en-US" i="1" dirty="0" smtClean="0">
                <a:latin typeface="Arial" charset="0"/>
              </a:rPr>
              <a:t>the UVIC</a:t>
            </a:r>
            <a:r>
              <a:rPr lang="en-US" sz="1800" i="1" dirty="0" smtClean="0">
                <a:latin typeface="Arial" charset="0"/>
              </a:rPr>
              <a:t> team</a:t>
            </a:r>
            <a:endParaRPr lang="en-US" sz="1800" i="1" dirty="0">
              <a:latin typeface="Arial" charset="0"/>
            </a:endParaRPr>
          </a:p>
        </p:txBody>
      </p:sp>
      <p:pic>
        <p:nvPicPr>
          <p:cNvPr id="20" name="Picture 5" descr="canfar_jobs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61500" y="2099731"/>
            <a:ext cx="3786712" cy="2811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21" descr="canfar.tif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9165" y="3005880"/>
            <a:ext cx="4174067" cy="33166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5" y="-64022"/>
            <a:ext cx="3793067" cy="1143000"/>
          </a:xfrm>
        </p:spPr>
        <p:txBody>
          <a:bodyPr/>
          <a:lstStyle/>
          <a:p>
            <a:r>
              <a:rPr lang="en-US" dirty="0" smtClean="0"/>
              <a:t>Sky Computing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" y="1062045"/>
            <a:ext cx="4837760" cy="529430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Sky Computing = a Federation of Clouds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Combine resources obtained in multiple Nimbus clouds in </a:t>
            </a:r>
            <a:r>
              <a:rPr lang="en-US" dirty="0" err="1" smtClean="0"/>
              <a:t>FutureGrid</a:t>
            </a:r>
            <a:r>
              <a:rPr lang="en-US" dirty="0" smtClean="0"/>
              <a:t> and Grid’ 5000</a:t>
            </a:r>
          </a:p>
          <a:p>
            <a:pPr lvl="1"/>
            <a:r>
              <a:rPr lang="en-US" dirty="0" smtClean="0"/>
              <a:t>Combine Context Broker, </a:t>
            </a:r>
            <a:r>
              <a:rPr lang="en-US" dirty="0" err="1" smtClean="0"/>
              <a:t>ViNe</a:t>
            </a:r>
            <a:r>
              <a:rPr lang="en-US" dirty="0" smtClean="0"/>
              <a:t>, fast image deployment</a:t>
            </a:r>
          </a:p>
          <a:p>
            <a:pPr lvl="1"/>
            <a:r>
              <a:rPr lang="en-US" dirty="0" smtClean="0"/>
              <a:t>Deployed a virtual cluster of over 1000 cores on Grid5000 and </a:t>
            </a:r>
            <a:r>
              <a:rPr lang="en-US" dirty="0" err="1" smtClean="0"/>
              <a:t>FutureGrid</a:t>
            </a:r>
            <a:r>
              <a:rPr lang="en-US" dirty="0" smtClean="0"/>
              <a:t> – largest ever of this type</a:t>
            </a:r>
          </a:p>
          <a:p>
            <a:r>
              <a:rPr lang="en-US" dirty="0" smtClean="0"/>
              <a:t>Grid’5000 Large Scale Deployment Challenge award</a:t>
            </a:r>
          </a:p>
          <a:p>
            <a:r>
              <a:rPr lang="en-US" dirty="0" smtClean="0"/>
              <a:t>Demonstrated at OGF 29 06/10</a:t>
            </a:r>
          </a:p>
          <a:p>
            <a:r>
              <a:rPr lang="en-US" dirty="0" err="1" smtClean="0"/>
              <a:t>TeraGrid</a:t>
            </a:r>
            <a:r>
              <a:rPr lang="en-US" dirty="0" smtClean="0"/>
              <a:t> ’10 poster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More at: </a:t>
            </a:r>
            <a:r>
              <a:rPr lang="en-US" i="1" dirty="0" err="1" smtClean="0"/>
              <a:t>www.isgtw.org/?pid</a:t>
            </a:r>
            <a:r>
              <a:rPr lang="en-US" i="1" dirty="0" smtClean="0"/>
              <a:t>=1002832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5/23/11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5" descr="gtb network v15.png"/>
          <p:cNvPicPr>
            <a:picLocks noChangeAspect="1"/>
          </p:cNvPicPr>
          <p:nvPr/>
        </p:nvPicPr>
        <p:blipFill>
          <a:blip r:embed="rId3"/>
          <a:srcRect t="-4877" b="-4877"/>
          <a:stretch>
            <a:fillRect/>
          </a:stretch>
        </p:blipFill>
        <p:spPr bwMode="auto">
          <a:xfrm>
            <a:off x="5486400" y="1481669"/>
            <a:ext cx="3657600" cy="20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7760" y="2718672"/>
            <a:ext cx="2517877" cy="181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ierr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874" y="4224571"/>
            <a:ext cx="3726963" cy="2199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834675" y="205940"/>
            <a:ext cx="2840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i="1" dirty="0" smtClean="0"/>
              <a:t>Work by  Pierre </a:t>
            </a:r>
            <a:r>
              <a:rPr lang="en-US" i="1" dirty="0" err="1" smtClean="0"/>
              <a:t>Riteau</a:t>
            </a:r>
            <a:r>
              <a:rPr lang="en-US" i="1" dirty="0" smtClean="0"/>
              <a:t> et al, </a:t>
            </a:r>
          </a:p>
          <a:p>
            <a:pPr algn="ctr" fontAlgn="base"/>
            <a:r>
              <a:rPr lang="en-US" i="1" dirty="0" smtClean="0"/>
              <a:t>University of Rennes 1</a:t>
            </a:r>
          </a:p>
          <a:p>
            <a:endParaRPr lang="en-US" dirty="0"/>
          </a:p>
        </p:txBody>
      </p:sp>
      <p:pic>
        <p:nvPicPr>
          <p:cNvPr id="11" name="Picture 7" descr="pixture_reloaded_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63837" y="3111398"/>
            <a:ext cx="1180164" cy="8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obbs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3976" y="5491534"/>
            <a:ext cx="1319623" cy="422066"/>
          </a:xfrm>
          <a:prstGeom prst="rect">
            <a:avLst/>
          </a:prstGeom>
        </p:spPr>
      </p:pic>
      <p:pic>
        <p:nvPicPr>
          <p:cNvPr id="13" name="Picture 21" descr="skypi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63836" y="912961"/>
            <a:ext cx="1214030" cy="113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990158" y="1027672"/>
            <a:ext cx="38376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i="1" kern="0" dirty="0" smtClean="0">
                <a:ea typeface="ＭＳ Ｐゴシック" charset="-128"/>
              </a:rPr>
              <a:t>“Sky Computing”</a:t>
            </a:r>
          </a:p>
          <a:p>
            <a:pPr marL="0" lvl="1"/>
            <a:r>
              <a:rPr lang="en-US" sz="1400" i="1" kern="0" dirty="0" smtClean="0">
                <a:ea typeface="ＭＳ Ｐゴシック" charset="-128"/>
              </a:rPr>
              <a:t>IEEE Internet Computing, September 2009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sz="half" idx="2"/>
          </p:nvPr>
        </p:nvSpPr>
        <p:spPr>
          <a:xfrm>
            <a:off x="457200" y="1506541"/>
            <a:ext cx="4038600" cy="484980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BarBar</a:t>
            </a:r>
            <a:r>
              <a:rPr lang="en-US" dirty="0" smtClean="0"/>
              <a:t> Experiment at SLAC in Stanford, CA</a:t>
            </a:r>
          </a:p>
          <a:p>
            <a:r>
              <a:rPr lang="en-US" dirty="0" smtClean="0"/>
              <a:t>Using clouds to simulating electron-positron collisions in their detector </a:t>
            </a:r>
          </a:p>
          <a:p>
            <a:r>
              <a:rPr lang="en-US" dirty="0" smtClean="0"/>
              <a:t>Exploring virtualization as a vehicle for data preservation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Appliance preparation and management</a:t>
            </a:r>
          </a:p>
          <a:p>
            <a:pPr lvl="1"/>
            <a:r>
              <a:rPr lang="en-US" dirty="0" smtClean="0"/>
              <a:t>Distributed Nimbus clouds</a:t>
            </a:r>
          </a:p>
          <a:p>
            <a:pPr lvl="1"/>
            <a:r>
              <a:rPr lang="en-US" dirty="0" smtClean="0"/>
              <a:t>Cloud Scheduler</a:t>
            </a:r>
          </a:p>
          <a:p>
            <a:r>
              <a:rPr lang="en-US" dirty="0" smtClean="0"/>
              <a:t>Running production </a:t>
            </a:r>
            <a:r>
              <a:rPr lang="en-US" dirty="0" err="1" smtClean="0"/>
              <a:t>BaBar</a:t>
            </a:r>
            <a:r>
              <a:rPr lang="en-US" dirty="0" smtClean="0"/>
              <a:t> workloads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5/23/11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NEWBABAR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38" y="122241"/>
            <a:ext cx="4178300" cy="1384300"/>
          </a:xfrm>
          <a:prstGeom prst="rect">
            <a:avLst/>
          </a:prstGeom>
        </p:spPr>
      </p:pic>
      <p:pic>
        <p:nvPicPr>
          <p:cNvPr id="29" name="Picture 28" descr="barbar1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499" y="1134535"/>
            <a:ext cx="1823267" cy="2946400"/>
          </a:xfrm>
          <a:prstGeom prst="rect">
            <a:avLst/>
          </a:prstGeom>
        </p:spPr>
      </p:pic>
      <p:pic>
        <p:nvPicPr>
          <p:cNvPr id="30" name="Picture 29" descr="barbar2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43" y="1219200"/>
            <a:ext cx="2432050" cy="12375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r="32808"/>
          <a:stretch>
            <a:fillRect/>
          </a:stretch>
        </p:blipFill>
        <p:spPr>
          <a:xfrm>
            <a:off x="4540057" y="2099746"/>
            <a:ext cx="2978150" cy="1651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93987" y="988367"/>
            <a:ext cx="2316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Canadian Efforts</a:t>
            </a:r>
            <a:endParaRPr lang="en-US" sz="2400" i="1" dirty="0"/>
          </a:p>
        </p:txBody>
      </p:sp>
      <p:pic>
        <p:nvPicPr>
          <p:cNvPr id="16" name="Picture 15" descr="cloud_scheduler_logo_fa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1302" y="200408"/>
            <a:ext cx="1363422" cy="1220263"/>
          </a:xfrm>
          <a:prstGeom prst="rect">
            <a:avLst/>
          </a:prstGeom>
        </p:spPr>
      </p:pic>
      <p:pic>
        <p:nvPicPr>
          <p:cNvPr id="17" name="Picture 16" descr="nrc_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2073" y="287872"/>
            <a:ext cx="1337936" cy="218974"/>
          </a:xfrm>
          <a:prstGeom prst="rect">
            <a:avLst/>
          </a:prstGeom>
        </p:spPr>
      </p:pic>
      <p:pic>
        <p:nvPicPr>
          <p:cNvPr id="18" name="Picture 17" descr="UVic_log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8535" y="200408"/>
            <a:ext cx="982823" cy="379491"/>
          </a:xfrm>
          <a:prstGeom prst="rect">
            <a:avLst/>
          </a:prstGeom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384724" y="646034"/>
            <a:ext cx="26634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800" i="1" dirty="0">
                <a:latin typeface="Arial" charset="0"/>
              </a:rPr>
              <a:t>Work </a:t>
            </a:r>
            <a:r>
              <a:rPr lang="en-US" sz="1800" i="1" dirty="0" smtClean="0">
                <a:latin typeface="Arial" charset="0"/>
              </a:rPr>
              <a:t>by </a:t>
            </a:r>
            <a:r>
              <a:rPr lang="en-US" i="1" dirty="0" smtClean="0">
                <a:latin typeface="Arial" charset="0"/>
              </a:rPr>
              <a:t>the UVIC</a:t>
            </a:r>
            <a:r>
              <a:rPr lang="en-US" sz="1800" i="1" dirty="0" smtClean="0">
                <a:latin typeface="Arial" charset="0"/>
              </a:rPr>
              <a:t> team</a:t>
            </a:r>
            <a:endParaRPr lang="en-US" sz="1800" i="1" dirty="0">
              <a:latin typeface="Arial" charset="0"/>
            </a:endParaRPr>
          </a:p>
        </p:txBody>
      </p:sp>
      <p:pic>
        <p:nvPicPr>
          <p:cNvPr id="20" name="Picture 19" descr="babar resources.tif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5800" y="2723420"/>
            <a:ext cx="4684752" cy="2156250"/>
          </a:xfrm>
          <a:prstGeom prst="rect">
            <a:avLst/>
          </a:prstGeom>
        </p:spPr>
      </p:pic>
      <p:pic>
        <p:nvPicPr>
          <p:cNvPr id="22" name="Picture 6" descr="vm131.cloud.nrc.ca-vms_bycloud-1301487044-56-250x1200.png"/>
          <p:cNvPicPr>
            <a:picLocks noChangeAspect="1"/>
          </p:cNvPicPr>
          <p:nvPr/>
        </p:nvPicPr>
        <p:blipFill>
          <a:blip r:embed="rId11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7937" y="4778072"/>
            <a:ext cx="5610604" cy="147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oilogocopy_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65" y="-524939"/>
            <a:ext cx="2429933" cy="24299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73948" y="1320796"/>
            <a:ext cx="4038600" cy="527261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Large NSF-funded observatory with requirements for adaptive, reliable, elastic computing</a:t>
            </a:r>
          </a:p>
          <a:p>
            <a:r>
              <a:rPr lang="en-US" dirty="0" smtClean="0"/>
              <a:t>Approach: </a:t>
            </a:r>
          </a:p>
          <a:p>
            <a:pPr lvl="1"/>
            <a:r>
              <a:rPr lang="en-US" dirty="0" smtClean="0"/>
              <a:t>Private Nimbus regional clouds -&gt; commercial clouds</a:t>
            </a:r>
          </a:p>
          <a:p>
            <a:pPr lvl="1"/>
            <a:r>
              <a:rPr lang="en-US" dirty="0" smtClean="0"/>
              <a:t>Highly Available (HA) services that provision resources on many clouds based on need</a:t>
            </a:r>
          </a:p>
          <a:p>
            <a:pPr lvl="1"/>
            <a:r>
              <a:rPr lang="en-US" dirty="0" smtClean="0"/>
              <a:t>Significant OOI CI infrastructure in data and sensor management based on this model</a:t>
            </a:r>
          </a:p>
          <a:p>
            <a:r>
              <a:rPr lang="en-US" dirty="0" smtClean="0"/>
              <a:t>Status:</a:t>
            </a:r>
          </a:p>
          <a:p>
            <a:pPr lvl="1"/>
            <a:r>
              <a:rPr lang="en-US" dirty="0" smtClean="0"/>
              <a:t>Scalability and reliability tests on 100s of EC2, </a:t>
            </a:r>
            <a:r>
              <a:rPr lang="en-US" dirty="0" err="1" smtClean="0"/>
              <a:t>FutureGrid</a:t>
            </a:r>
            <a:r>
              <a:rPr lang="en-US" dirty="0" smtClean="0"/>
              <a:t> and Magellan resources</a:t>
            </a:r>
          </a:p>
          <a:p>
            <a:pPr lvl="1"/>
            <a:r>
              <a:rPr lang="en-US" dirty="0" smtClean="0"/>
              <a:t>HA elastic services release in 2011 (Nimbus 3)</a:t>
            </a:r>
          </a:p>
        </p:txBody>
      </p:sp>
      <p:pic>
        <p:nvPicPr>
          <p:cNvPr id="7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"/>
            <a:ext cx="4542121" cy="6142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8758" y="3037034"/>
            <a:ext cx="3830638" cy="2371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 rot="19148021">
            <a:off x="5382455" y="2184602"/>
            <a:ext cx="3195602" cy="1212378"/>
            <a:chOff x="10611239" y="7605252"/>
            <a:chExt cx="3195602" cy="715877"/>
          </a:xfrm>
        </p:grpSpPr>
        <p:sp>
          <p:nvSpPr>
            <p:cNvPr id="11" name="Oval 10"/>
            <p:cNvSpPr/>
            <p:nvPr/>
          </p:nvSpPr>
          <p:spPr>
            <a:xfrm>
              <a:off x="10611239" y="7605252"/>
              <a:ext cx="3195602" cy="71587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02643" y="7803732"/>
              <a:ext cx="2698175" cy="272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Trail-blazing project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-cute-little-cloud1-307x195.jpg"/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 bwMode="auto">
          <a:xfrm>
            <a:off x="-546222" y="0"/>
            <a:ext cx="10943286" cy="695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479" y="-47089"/>
            <a:ext cx="6654800" cy="1143000"/>
          </a:xfrm>
        </p:spPr>
        <p:txBody>
          <a:bodyPr/>
          <a:lstStyle/>
          <a:p>
            <a:r>
              <a:rPr lang="en-US" dirty="0" smtClean="0"/>
              <a:t>Blessings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Yes, custom, user-owned and user-controlled environments on remote resources</a:t>
            </a:r>
          </a:p>
          <a:p>
            <a:r>
              <a:rPr lang="en-US" dirty="0" smtClean="0"/>
              <a:t>Yes, on-demand access</a:t>
            </a:r>
          </a:p>
          <a:p>
            <a:r>
              <a:rPr lang="en-US" dirty="0" smtClean="0"/>
              <a:t>Yes, elastic processing</a:t>
            </a:r>
          </a:p>
          <a:p>
            <a:r>
              <a:rPr lang="en-US" dirty="0" smtClean="0"/>
              <a:t>Yes, growth and cost management</a:t>
            </a:r>
          </a:p>
          <a:p>
            <a:r>
              <a:rPr lang="en-US" dirty="0" smtClean="0"/>
              <a:t>Yes, capital expense -&gt; operational expense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c2.jpg"/>
          <p:cNvPicPr>
            <a:picLocks noChangeAspect="1"/>
          </p:cNvPicPr>
          <p:nvPr/>
        </p:nvPicPr>
        <p:blipFill>
          <a:blip r:embed="rId2">
            <a:alphaModFix amt="10000"/>
          </a:blip>
          <a:srcRect/>
          <a:stretch>
            <a:fillRect/>
          </a:stretch>
        </p:blipFill>
        <p:spPr bwMode="auto">
          <a:xfrm>
            <a:off x="1" y="-44553"/>
            <a:ext cx="9177866" cy="690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(Some of)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3996" y="1295406"/>
            <a:ext cx="8686799" cy="4525963"/>
          </a:xfrm>
        </p:spPr>
        <p:txBody>
          <a:bodyPr/>
          <a:lstStyle/>
          <a:p>
            <a:r>
              <a:rPr lang="en-US" dirty="0" smtClean="0"/>
              <a:t>Appliance management</a:t>
            </a:r>
          </a:p>
          <a:p>
            <a:r>
              <a:rPr lang="en-US" dirty="0" smtClean="0"/>
              <a:t>Elasticity and reliability, but how?</a:t>
            </a:r>
          </a:p>
          <a:p>
            <a:r>
              <a:rPr lang="en-US" dirty="0" smtClean="0"/>
              <a:t>Performance of deployment</a:t>
            </a:r>
          </a:p>
          <a:p>
            <a:r>
              <a:rPr lang="en-US" dirty="0" smtClean="0"/>
              <a:t>Are clouds suitable for high performance applications?</a:t>
            </a:r>
          </a:p>
          <a:p>
            <a:r>
              <a:rPr lang="en-US" dirty="0" smtClean="0"/>
              <a:t>High cost</a:t>
            </a:r>
          </a:p>
          <a:p>
            <a:r>
              <a:rPr lang="en-US" dirty="0" smtClean="0"/>
              <a:t>Lack of markets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5/23/11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versus Cloud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5/23/11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a-cute-little-cloud1-307x19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4313"/>
            <a:ext cx="4977355" cy="316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c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7593" y="3109813"/>
            <a:ext cx="4200273" cy="316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45087" y="1060448"/>
            <a:ext cx="278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 user environments!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45087" y="1399744"/>
            <a:ext cx="203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On-demand access!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45087" y="1769076"/>
            <a:ext cx="1905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Elastic computing!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45087" y="2138408"/>
            <a:ext cx="3103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Growth and cost management!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45087" y="2507740"/>
            <a:ext cx="392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Capital expense -&gt; operational expense!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11318" y="4105386"/>
            <a:ext cx="378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mean I have to install my own OS?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-11318" y="5033507"/>
            <a:ext cx="4968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Elasticity is fine, but how do I use it in practice over </a:t>
            </a:r>
          </a:p>
          <a:p>
            <a:r>
              <a:rPr lang="en-US" dirty="0" smtClean="0"/>
              <a:t>many incompatible clouds?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442290"/>
            <a:ext cx="4281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long does it take to deploy 5000 nodes </a:t>
            </a:r>
          </a:p>
          <a:p>
            <a:r>
              <a:rPr lang="en-US" dirty="0" smtClean="0"/>
              <a:t>on a cloud?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11318" y="5631916"/>
            <a:ext cx="510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costs too much! And what if Amazon raises prices?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916900"/>
            <a:ext cx="310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can’t do HPC on the cloud!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Appliance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39075"/>
            <a:ext cx="8229600" cy="255692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Challenge: </a:t>
            </a:r>
            <a:r>
              <a:rPr lang="en-US" dirty="0" smtClean="0"/>
              <a:t>Many users are not skilled in appliance development yet require the control</a:t>
            </a:r>
          </a:p>
          <a:p>
            <a:r>
              <a:rPr lang="en-US" dirty="0" smtClean="0"/>
              <a:t>The emergence of community appliance management and maintenance</a:t>
            </a:r>
          </a:p>
          <a:p>
            <a:pPr lvl="1"/>
            <a:r>
              <a:rPr lang="en-US" dirty="0" err="1" smtClean="0"/>
              <a:t>Clovr</a:t>
            </a:r>
            <a:r>
              <a:rPr lang="en-US" dirty="0" smtClean="0"/>
              <a:t>, </a:t>
            </a:r>
            <a:r>
              <a:rPr lang="en-US" dirty="0" err="1" smtClean="0"/>
              <a:t>BarBar</a:t>
            </a:r>
            <a:r>
              <a:rPr lang="en-US" dirty="0" smtClean="0"/>
              <a:t> and </a:t>
            </a:r>
            <a:r>
              <a:rPr lang="en-US" dirty="0" err="1" smtClean="0"/>
              <a:t>Canfar</a:t>
            </a:r>
            <a:r>
              <a:rPr lang="en-US" dirty="0" smtClean="0"/>
              <a:t> @ UVIC, </a:t>
            </a:r>
            <a:r>
              <a:rPr lang="en-US" dirty="0" err="1" smtClean="0"/>
              <a:t>CernVM</a:t>
            </a:r>
            <a:r>
              <a:rPr lang="en-US" dirty="0" smtClean="0"/>
              <a:t>, and others</a:t>
            </a:r>
          </a:p>
          <a:p>
            <a:r>
              <a:rPr lang="en-US" dirty="0" smtClean="0"/>
              <a:t>A new role/job description</a:t>
            </a:r>
          </a:p>
          <a:p>
            <a:r>
              <a:rPr lang="en-US" dirty="0" smtClean="0"/>
              <a:t>Forward looking applications: data preservation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18639" y="1600199"/>
            <a:ext cx="1861899" cy="1773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54518" y="1600199"/>
            <a:ext cx="1861899" cy="1773237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2" name="Group 21"/>
          <p:cNvGrpSpPr/>
          <p:nvPr/>
        </p:nvGrpSpPr>
        <p:grpSpPr>
          <a:xfrm>
            <a:off x="692121" y="1076637"/>
            <a:ext cx="1814018" cy="665605"/>
            <a:chOff x="692121" y="1076637"/>
            <a:chExt cx="1814018" cy="665605"/>
          </a:xfrm>
        </p:grpSpPr>
        <p:sp>
          <p:nvSpPr>
            <p:cNvPr id="19" name="Rounded Rectangular Callout 18"/>
            <p:cNvSpPr/>
            <p:nvPr/>
          </p:nvSpPr>
          <p:spPr>
            <a:xfrm flipH="1">
              <a:off x="692121" y="1095911"/>
              <a:ext cx="1814018" cy="646331"/>
            </a:xfrm>
            <a:prstGeom prst="wedgeRoundRectCallout">
              <a:avLst>
                <a:gd name="adj1" fmla="val -49673"/>
                <a:gd name="adj2" fmla="val 11155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2121" y="1076637"/>
              <a:ext cx="18140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 want to manage</a:t>
              </a:r>
            </a:p>
            <a:p>
              <a:r>
                <a:rPr lang="en-US" dirty="0" smtClean="0"/>
                <a:t>my own </a:t>
              </a:r>
              <a:r>
                <a:rPr lang="en-US" dirty="0" err="1" smtClean="0"/>
                <a:t>VMs</a:t>
              </a:r>
              <a:r>
                <a:rPr lang="en-US" dirty="0" smtClean="0"/>
                <a:t>!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53200" y="1110503"/>
            <a:ext cx="2365401" cy="646331"/>
            <a:chOff x="6553200" y="1110503"/>
            <a:chExt cx="2365401" cy="646331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6553200" y="1110503"/>
              <a:ext cx="2336800" cy="646331"/>
            </a:xfrm>
            <a:prstGeom prst="wedgeRoundRectCallout">
              <a:avLst>
                <a:gd name="adj1" fmla="val -49673"/>
                <a:gd name="adj2" fmla="val 11155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53200" y="1110503"/>
              <a:ext cx="23654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 don’t want to manage</a:t>
              </a:r>
            </a:p>
            <a:p>
              <a:r>
                <a:rPr lang="en-US" dirty="0" smtClean="0"/>
                <a:t>my own </a:t>
              </a:r>
              <a:r>
                <a:rPr lang="en-US" dirty="0" err="1" smtClean="0"/>
                <a:t>VMs</a:t>
              </a:r>
              <a:r>
                <a:rPr lang="en-US" dirty="0" smtClean="0"/>
                <a:t>!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55112E-17 L -0.18142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112E-17 L 0.18334 5.55112E-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2.96296E-6 L 0.17586 2.96296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2.22222E-6 L -0.17588 2.22222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57200" y="4622772"/>
            <a:ext cx="3877733" cy="13610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Elasticity, Reliability and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391" y="1532468"/>
            <a:ext cx="413173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2008: The ALICE proof-of-concept</a:t>
            </a:r>
          </a:p>
          <a:p>
            <a:r>
              <a:rPr lang="en-US" dirty="0" smtClean="0"/>
              <a:t>2009: </a:t>
            </a:r>
            <a:r>
              <a:rPr lang="en-US" dirty="0" err="1" smtClean="0"/>
              <a:t>ElasticSite</a:t>
            </a:r>
            <a:r>
              <a:rPr lang="en-US" dirty="0" smtClean="0"/>
              <a:t> prototype</a:t>
            </a:r>
          </a:p>
          <a:p>
            <a:r>
              <a:rPr lang="en-US" dirty="0" smtClean="0"/>
              <a:t>2009: OOI pilot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4" descr="AliEn-on-Nimbus-Cloud-zoomed-o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5" y="1332973"/>
            <a:ext cx="4157133" cy="250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aul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5" y="3009775"/>
            <a:ext cx="4275664" cy="2361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62752" y="3043641"/>
            <a:ext cx="327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Paper: “Elastic Site”, </a:t>
            </a:r>
            <a:r>
              <a:rPr lang="en-US" dirty="0" err="1" smtClean="0"/>
              <a:t>CCGrid</a:t>
            </a:r>
            <a:r>
              <a:rPr lang="en-US" dirty="0" smtClean="0"/>
              <a:t> 2010</a:t>
            </a:r>
            <a:endParaRPr lang="en-US" dirty="0"/>
          </a:p>
        </p:txBody>
      </p:sp>
      <p:pic>
        <p:nvPicPr>
          <p:cNvPr id="10" name="Picture 5" descr="cpe_sched_overview.t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9269" y="4622772"/>
            <a:ext cx="4005263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49666" y="4591492"/>
            <a:ext cx="289280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Challenge: </a:t>
            </a:r>
          </a:p>
          <a:p>
            <a:pPr algn="ctr"/>
            <a:r>
              <a:rPr lang="en-US" sz="2400" i="1" dirty="0" smtClean="0"/>
              <a:t>a generic HA</a:t>
            </a:r>
          </a:p>
          <a:p>
            <a:pPr algn="ctr"/>
            <a:r>
              <a:rPr lang="en-US" sz="2400" i="1" dirty="0" smtClean="0"/>
              <a:t> elastic service model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46289" y="848145"/>
            <a:ext cx="6397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Elasticity and reliability are different sides of the same coin.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build="p"/>
      <p:bldP spid="9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Elasticity, Reliability and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068" y="1159942"/>
            <a:ext cx="5571066" cy="511174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Assumption: a workload queue</a:t>
            </a:r>
          </a:p>
          <a:p>
            <a:pPr lvl="1"/>
            <a:r>
              <a:rPr lang="en-US" dirty="0" err="1" smtClean="0"/>
              <a:t>ALiEn</a:t>
            </a:r>
            <a:r>
              <a:rPr lang="en-US" dirty="0" smtClean="0"/>
              <a:t>, PBS, AMQP,…</a:t>
            </a:r>
          </a:p>
          <a:p>
            <a:r>
              <a:rPr lang="en-US" dirty="0" smtClean="0"/>
              <a:t>React to sensor information</a:t>
            </a:r>
          </a:p>
          <a:p>
            <a:pPr lvl="1"/>
            <a:r>
              <a:rPr lang="en-US" dirty="0" smtClean="0"/>
              <a:t>Queue, deployment status, VM health…</a:t>
            </a:r>
          </a:p>
          <a:p>
            <a:r>
              <a:rPr lang="en-US" dirty="0" smtClean="0"/>
              <a:t>Evaluate against policies</a:t>
            </a:r>
          </a:p>
          <a:p>
            <a:r>
              <a:rPr lang="en-US" dirty="0" smtClean="0"/>
              <a:t>Scale to demand</a:t>
            </a:r>
          </a:p>
          <a:p>
            <a:pPr lvl="1"/>
            <a:r>
              <a:rPr lang="en-US" dirty="0" smtClean="0"/>
              <a:t>Across different cloud providers </a:t>
            </a:r>
          </a:p>
          <a:p>
            <a:pPr lvl="1"/>
            <a:r>
              <a:rPr lang="en-US" dirty="0" smtClean="0"/>
              <a:t>Use contextualization to integrate machines across hybrid clouds</a:t>
            </a:r>
          </a:p>
          <a:p>
            <a:pPr lvl="1"/>
            <a:r>
              <a:rPr lang="en-US" dirty="0" smtClean="0"/>
              <a:t>Highly Available</a:t>
            </a:r>
          </a:p>
          <a:p>
            <a:pPr lvl="1"/>
            <a:r>
              <a:rPr lang="en-US" dirty="0" smtClean="0"/>
              <a:t>Scalable: latest tests scale to 100s of nodes on EC2, target is thousands</a:t>
            </a:r>
          </a:p>
          <a:p>
            <a:r>
              <a:rPr lang="en-US" dirty="0" smtClean="0"/>
              <a:t>Release in 2011</a:t>
            </a:r>
          </a:p>
          <a:p>
            <a:pPr lvl="1"/>
            <a:r>
              <a:rPr lang="en-US" dirty="0" smtClean="0"/>
              <a:t>Customizable to input, policy, decision engine, provider, etc.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66754" y="1532468"/>
            <a:ext cx="191083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Start with a queue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33842" y="2235200"/>
            <a:ext cx="197666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Sensor information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19334" y="3759201"/>
            <a:ext cx="200567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Provision resources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54123" y="3032669"/>
            <a:ext cx="73609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13" name="Cloud Callout 12"/>
          <p:cNvSpPr/>
          <p:nvPr/>
        </p:nvSpPr>
        <p:spPr>
          <a:xfrm>
            <a:off x="5808134" y="4690540"/>
            <a:ext cx="1286930" cy="741370"/>
          </a:xfrm>
          <a:prstGeom prst="cloudCallout">
            <a:avLst>
              <a:gd name="adj1" fmla="val -9358"/>
              <a:gd name="adj2" fmla="val 99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6566754" y="5635106"/>
            <a:ext cx="1910837" cy="741370"/>
          </a:xfrm>
          <a:prstGeom prst="cloudCallout">
            <a:avLst>
              <a:gd name="adj1" fmla="val -9358"/>
              <a:gd name="adj2" fmla="val 99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7823197" y="4690540"/>
            <a:ext cx="1032933" cy="741370"/>
          </a:xfrm>
          <a:prstGeom prst="cloudCallout">
            <a:avLst>
              <a:gd name="adj1" fmla="val -9358"/>
              <a:gd name="adj2" fmla="val 99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EC2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8" idx="2"/>
            <a:endCxn id="10" idx="0"/>
          </p:cNvCxnSpPr>
          <p:nvPr/>
        </p:nvCxnSpPr>
        <p:spPr>
          <a:xfrm rot="5400000">
            <a:off x="7355473" y="2068500"/>
            <a:ext cx="3334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2"/>
            <a:endCxn id="12" idx="0"/>
          </p:cNvCxnSpPr>
          <p:nvPr/>
        </p:nvCxnSpPr>
        <p:spPr>
          <a:xfrm rot="16200000" flipH="1">
            <a:off x="7308104" y="2818599"/>
            <a:ext cx="42813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2"/>
          </p:cNvCxnSpPr>
          <p:nvPr/>
        </p:nvCxnSpPr>
        <p:spPr>
          <a:xfrm rot="16200000" flipH="1">
            <a:off x="7343573" y="3580600"/>
            <a:ext cx="3572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2"/>
          </p:cNvCxnSpPr>
          <p:nvPr/>
        </p:nvCxnSpPr>
        <p:spPr>
          <a:xfrm rot="16200000" flipH="1">
            <a:off x="6768887" y="4881818"/>
            <a:ext cx="150657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2"/>
          </p:cNvCxnSpPr>
          <p:nvPr/>
        </p:nvCxnSpPr>
        <p:spPr>
          <a:xfrm rot="5400000">
            <a:off x="6955620" y="4166378"/>
            <a:ext cx="604398" cy="528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2"/>
            <a:endCxn id="15" idx="3"/>
          </p:cNvCxnSpPr>
          <p:nvPr/>
        </p:nvCxnSpPr>
        <p:spPr>
          <a:xfrm rot="16200000" flipH="1">
            <a:off x="7628720" y="4021985"/>
            <a:ext cx="604396" cy="8174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Performance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54000" y="1011246"/>
            <a:ext cx="4521200" cy="546363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Challenge: </a:t>
            </a:r>
            <a:r>
              <a:rPr lang="en-US" dirty="0" smtClean="0"/>
              <a:t>make image deployment faster</a:t>
            </a:r>
          </a:p>
          <a:p>
            <a:r>
              <a:rPr lang="en-US" dirty="0" smtClean="0"/>
              <a:t>Moving images is the main component of VM deployment </a:t>
            </a:r>
          </a:p>
          <a:p>
            <a:r>
              <a:rPr lang="en-US" dirty="0" err="1" smtClean="0"/>
              <a:t>LANTorrent</a:t>
            </a:r>
            <a:r>
              <a:rPr lang="en-US" dirty="0" smtClean="0"/>
              <a:t>: the </a:t>
            </a:r>
            <a:r>
              <a:rPr lang="en-US" dirty="0" err="1" smtClean="0"/>
              <a:t>BitTorrent</a:t>
            </a:r>
            <a:r>
              <a:rPr lang="en-US" dirty="0" smtClean="0"/>
              <a:t> principle on a LAN</a:t>
            </a:r>
          </a:p>
          <a:p>
            <a:pPr lvl="1">
              <a:defRPr/>
            </a:pPr>
            <a:r>
              <a:rPr lang="en-US" dirty="0" smtClean="0"/>
              <a:t>Streaming</a:t>
            </a:r>
          </a:p>
          <a:p>
            <a:pPr lvl="1">
              <a:defRPr/>
            </a:pPr>
            <a:r>
              <a:rPr lang="en-US" dirty="0" smtClean="0"/>
              <a:t>Minimizes congestion at the switch</a:t>
            </a:r>
          </a:p>
          <a:p>
            <a:pPr>
              <a:defRPr/>
            </a:pPr>
            <a:r>
              <a:rPr lang="en-US" dirty="0" smtClean="0"/>
              <a:t>Detecting and eliminating duplicate transfers</a:t>
            </a:r>
          </a:p>
          <a:p>
            <a:pPr>
              <a:defRPr/>
            </a:pPr>
            <a:r>
              <a:rPr lang="en-US" b="1" dirty="0" smtClean="0">
                <a:solidFill>
                  <a:srgbClr val="000090"/>
                </a:solidFill>
              </a:rPr>
              <a:t>Bottom line</a:t>
            </a:r>
            <a:r>
              <a:rPr lang="en-US" dirty="0" smtClean="0"/>
              <a:t>: a thousand </a:t>
            </a:r>
            <a:r>
              <a:rPr lang="en-US" dirty="0" err="1" smtClean="0"/>
              <a:t>VMs</a:t>
            </a:r>
            <a:r>
              <a:rPr lang="en-US" dirty="0" smtClean="0"/>
              <a:t> in 10 minutes</a:t>
            </a:r>
          </a:p>
          <a:p>
            <a:pPr>
              <a:defRPr/>
            </a:pPr>
            <a:r>
              <a:rPr lang="en-US" dirty="0" smtClean="0"/>
              <a:t>Nimbus release 2.6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1264" y="927146"/>
            <a:ext cx="4690021" cy="3517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15084" y="4436549"/>
            <a:ext cx="3522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Preliminary data using the  Magellan resource </a:t>
            </a:r>
          </a:p>
          <a:p>
            <a:pPr algn="ctr"/>
            <a:r>
              <a:rPr lang="en-US" sz="1400" dirty="0" smtClean="0"/>
              <a:t>At Argonne National Laboratory</a:t>
            </a:r>
            <a:endParaRPr lang="en-US" sz="1400" dirty="0"/>
          </a:p>
        </p:txBody>
      </p:sp>
      <p:sp>
        <p:nvSpPr>
          <p:cNvPr id="11" name="Content Placeholder 6"/>
          <p:cNvSpPr>
            <a:spLocks noGrp="1"/>
          </p:cNvSpPr>
          <p:nvPr>
            <p:ph sz="half" idx="1"/>
          </p:nvPr>
        </p:nvSpPr>
        <p:spPr>
          <a:xfrm>
            <a:off x="4673602" y="5054634"/>
            <a:ext cx="4521200" cy="12445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Alternative approaches: </a:t>
            </a:r>
          </a:p>
          <a:p>
            <a:pPr lvl="1"/>
            <a:r>
              <a:rPr lang="en-US" i="1" dirty="0" err="1" smtClean="0"/>
              <a:t>Nicolae</a:t>
            </a:r>
            <a:r>
              <a:rPr lang="en-US" i="1" dirty="0" smtClean="0"/>
              <a:t> et al., </a:t>
            </a:r>
            <a:r>
              <a:rPr lang="en-US" i="1" dirty="0" err="1" smtClean="0"/>
              <a:t>BlobSeer</a:t>
            </a:r>
            <a:endParaRPr lang="en-US" i="1" dirty="0" smtClean="0"/>
          </a:p>
          <a:p>
            <a:pPr lvl="1"/>
            <a:r>
              <a:rPr lang="en-US" i="1" dirty="0" err="1" smtClean="0"/>
              <a:t>Riteau</a:t>
            </a:r>
            <a:r>
              <a:rPr lang="en-US" i="1" dirty="0" smtClean="0"/>
              <a:t> et </a:t>
            </a:r>
            <a:r>
              <a:rPr lang="en-US" i="1" smtClean="0"/>
              <a:t>al., QCOW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067" y="1095912"/>
            <a:ext cx="4961466" cy="503025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Challenge: </a:t>
            </a:r>
            <a:r>
              <a:rPr lang="en-US" dirty="0" smtClean="0"/>
              <a:t>Virtualization overhead: myth or reality?</a:t>
            </a:r>
          </a:p>
          <a:p>
            <a:r>
              <a:rPr lang="en-US" dirty="0" smtClean="0"/>
              <a:t>Ingredients of performance: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Configuration </a:t>
            </a:r>
          </a:p>
          <a:p>
            <a:pPr lvl="1"/>
            <a:r>
              <a:rPr lang="en-US" dirty="0" smtClean="0"/>
              <a:t>Stability</a:t>
            </a:r>
          </a:p>
          <a:p>
            <a:r>
              <a:rPr lang="en-US" dirty="0" smtClean="0"/>
              <a:t>Things are looking up!</a:t>
            </a:r>
          </a:p>
          <a:p>
            <a:r>
              <a:rPr lang="en-US" dirty="0" smtClean="0"/>
              <a:t>From performance…</a:t>
            </a:r>
          </a:p>
          <a:p>
            <a:r>
              <a:rPr lang="en-US" dirty="0" smtClean="0"/>
              <a:t>…to price-performance</a:t>
            </a:r>
          </a:p>
          <a:p>
            <a:pPr lvl="1"/>
            <a:r>
              <a:rPr lang="en-US" dirty="0" smtClean="0"/>
              <a:t>Instances for science</a:t>
            </a:r>
          </a:p>
          <a:p>
            <a:r>
              <a:rPr lang="en-US" dirty="0" err="1" smtClean="0"/>
              <a:t>Availability@price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Content Placeholder 4" descr="cpucost.tiff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38811" b="-38811"/>
          <a:stretch>
            <a:fillRect/>
          </a:stretch>
        </p:blipFill>
        <p:spPr>
          <a:xfrm>
            <a:off x="4893734" y="34166"/>
            <a:ext cx="3995314" cy="4554767"/>
          </a:xfr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991094" y="3505753"/>
            <a:ext cx="4152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From </a:t>
            </a:r>
            <a:r>
              <a:rPr lang="en-US" i="1" dirty="0"/>
              <a:t>Santos et al., </a:t>
            </a:r>
            <a:r>
              <a:rPr lang="en-US" i="1" dirty="0" err="1"/>
              <a:t>Xen</a:t>
            </a:r>
            <a:r>
              <a:rPr lang="en-US" i="1" dirty="0"/>
              <a:t> Summit 2007</a:t>
            </a:r>
          </a:p>
        </p:txBody>
      </p:sp>
      <p:pic>
        <p:nvPicPr>
          <p:cNvPr id="9" name="Picture 8" descr="perspectives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387" y="2789606"/>
            <a:ext cx="4944540" cy="17041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val 9"/>
          <p:cNvSpPr/>
          <p:nvPr/>
        </p:nvSpPr>
        <p:spPr>
          <a:xfrm>
            <a:off x="6976535" y="3098838"/>
            <a:ext cx="1202265" cy="287845"/>
          </a:xfrm>
          <a:prstGeom prst="ellipse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85933" y="4030170"/>
            <a:ext cx="1202265" cy="287845"/>
          </a:xfrm>
          <a:prstGeom prst="ellipse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network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734" y="4476859"/>
            <a:ext cx="3691467" cy="667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Oval 12"/>
          <p:cNvSpPr/>
          <p:nvPr/>
        </p:nvSpPr>
        <p:spPr>
          <a:xfrm>
            <a:off x="7518401" y="4805406"/>
            <a:ext cx="1202265" cy="287845"/>
          </a:xfrm>
          <a:prstGeom prst="ellipse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2472" y="5184802"/>
            <a:ext cx="466493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How good are clouds for HPC?</a:t>
            </a:r>
          </a:p>
          <a:p>
            <a:r>
              <a:rPr lang="en-US" dirty="0" smtClean="0"/>
              <a:t>“Comparisons: not as Odious as Once Thought”,</a:t>
            </a:r>
          </a:p>
          <a:p>
            <a:r>
              <a:rPr lang="en-US" dirty="0" smtClean="0"/>
              <a:t>see </a:t>
            </a:r>
            <a:r>
              <a:rPr lang="en-US" dirty="0" smtClean="0">
                <a:hlinkClick r:id="rId6"/>
              </a:rPr>
              <a:t>www.scienceclouds.org/blog</a:t>
            </a:r>
            <a:endParaRPr lang="en-US" dirty="0" smtClean="0"/>
          </a:p>
          <a:p>
            <a:r>
              <a:rPr lang="en-US" dirty="0" smtClean="0"/>
              <a:t>And watch that space for </a:t>
            </a:r>
            <a:r>
              <a:rPr lang="en-US" dirty="0" err="1" smtClean="0"/>
              <a:t>ClusterCompute</a:t>
            </a:r>
            <a:r>
              <a:rPr lang="en-US" dirty="0" smtClean="0"/>
              <a:t> </a:t>
            </a:r>
            <a:r>
              <a:rPr lang="en-US" dirty="0" err="1" smtClean="0"/>
              <a:t>eval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 animBg="1"/>
      <p:bldP spid="11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Cost, Utilization, and Price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5907" y="1515544"/>
            <a:ext cx="44323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science today is done in batch</a:t>
            </a:r>
          </a:p>
          <a:p>
            <a:pPr lvl="1"/>
            <a:r>
              <a:rPr lang="en-US" dirty="0" smtClean="0"/>
              <a:t>Not very responsive…</a:t>
            </a:r>
          </a:p>
          <a:p>
            <a:pPr lvl="1"/>
            <a:r>
              <a:rPr lang="en-US" dirty="0" smtClean="0"/>
              <a:t>… but very efficient! 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Challenge: </a:t>
            </a:r>
            <a:r>
              <a:rPr lang="en-US" dirty="0" smtClean="0"/>
              <a:t>On-demand catch-22 for providers</a:t>
            </a:r>
          </a:p>
          <a:p>
            <a:pPr lvl="1"/>
            <a:r>
              <a:rPr lang="en-US" dirty="0" smtClean="0"/>
              <a:t>You can overprovision (Expensive!)</a:t>
            </a:r>
          </a:p>
          <a:p>
            <a:pPr lvl="1"/>
            <a:r>
              <a:rPr lang="en-US" dirty="0" smtClean="0"/>
              <a:t>Or you can reject requests (Not really on-demand)</a:t>
            </a:r>
          </a:p>
          <a:p>
            <a:r>
              <a:rPr lang="en-US" dirty="0" smtClean="0"/>
              <a:t>Utilization -&gt; Cost -&gt; Price	</a:t>
            </a:r>
          </a:p>
          <a:p>
            <a:endParaRPr lang="en-US" dirty="0" smtClean="0"/>
          </a:p>
        </p:txBody>
      </p:sp>
      <p:pic>
        <p:nvPicPr>
          <p:cNvPr id="11" name="Picture 10" descr="ray-utilization.tif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0155" y="1921936"/>
            <a:ext cx="5103152" cy="26354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93733" y="425027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Utilization on the Fusion cluster @ ANL </a:t>
            </a:r>
          </a:p>
          <a:p>
            <a:pPr algn="ctr"/>
            <a:r>
              <a:rPr lang="en-US" i="1" dirty="0" smtClean="0"/>
              <a:t>courtesy of Ray Bair, LCRC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utilization2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707"/>
          <a:stretch>
            <a:fillRect/>
          </a:stretch>
        </p:blipFill>
        <p:spPr>
          <a:xfrm>
            <a:off x="4737100" y="3014132"/>
            <a:ext cx="4406900" cy="1771650"/>
          </a:xfrm>
          <a:prstGeom prst="rect">
            <a:avLst/>
          </a:prstGeom>
        </p:spPr>
      </p:pic>
      <p:pic>
        <p:nvPicPr>
          <p:cNvPr id="20" name="Picture 19" descr="utilization2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293"/>
          <a:stretch>
            <a:fillRect/>
          </a:stretch>
        </p:blipFill>
        <p:spPr>
          <a:xfrm>
            <a:off x="4737100" y="4785782"/>
            <a:ext cx="4406900" cy="1822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Cost, Utilization, and Price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63068" y="1275299"/>
            <a:ext cx="4474032" cy="50302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Solution 1:</a:t>
            </a:r>
          </a:p>
          <a:p>
            <a:pPr lvl="1"/>
            <a:r>
              <a:rPr lang="en-US" dirty="0" smtClean="0"/>
              <a:t>Backfill with volunteer </a:t>
            </a:r>
            <a:r>
              <a:rPr lang="en-US" dirty="0" err="1" smtClean="0"/>
              <a:t>VMs</a:t>
            </a:r>
            <a:endParaRPr lang="en-US" dirty="0" smtClean="0"/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Up to 100% utilization!</a:t>
            </a:r>
          </a:p>
          <a:p>
            <a:pPr lvl="1"/>
            <a:r>
              <a:rPr lang="en-US" dirty="0" smtClean="0"/>
              <a:t>Significantly lower cost</a:t>
            </a:r>
          </a:p>
          <a:p>
            <a:r>
              <a:rPr lang="en-US" dirty="0" smtClean="0"/>
              <a:t>Solution 2:</a:t>
            </a:r>
          </a:p>
          <a:p>
            <a:pPr lvl="1"/>
            <a:r>
              <a:rPr lang="en-US" dirty="0" smtClean="0"/>
              <a:t>Spot pricing</a:t>
            </a:r>
          </a:p>
          <a:p>
            <a:pPr lvl="1"/>
            <a:r>
              <a:rPr lang="en-US" dirty="0" smtClean="0"/>
              <a:t>Support for auctions</a:t>
            </a:r>
          </a:p>
          <a:p>
            <a:r>
              <a:rPr lang="en-US" dirty="0" smtClean="0"/>
              <a:t>Open Source community contribution</a:t>
            </a:r>
          </a:p>
          <a:p>
            <a:r>
              <a:rPr lang="en-US" dirty="0" smtClean="0"/>
              <a:t>Preparing for running of production workloads on FG @ U Chicago</a:t>
            </a:r>
          </a:p>
          <a:p>
            <a:r>
              <a:rPr lang="en-US" dirty="0" smtClean="0"/>
              <a:t>Extension to Nimbus Workspace Service RM available since Nimbus release 2.7</a:t>
            </a:r>
          </a:p>
          <a:p>
            <a:r>
              <a:rPr lang="en-US" dirty="0" err="1" smtClean="0"/>
              <a:t>CCGrid</a:t>
            </a:r>
            <a:r>
              <a:rPr lang="en-US" dirty="0" smtClean="0"/>
              <a:t> 2011 paper, Marshal et al.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" name="Picture 8" descr="condor-sc-poster-architecture.pdf"/>
          <p:cNvPicPr/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20604" y="1725774"/>
            <a:ext cx="5926770" cy="4579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1736 L 0.22986 -0.2817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Markets (Lack Thereof)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5112"/>
            <a:ext cx="4563533" cy="56255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Challenge: </a:t>
            </a:r>
            <a:r>
              <a:rPr lang="en-US" dirty="0" smtClean="0"/>
              <a:t>Are cloud resources fungible?</a:t>
            </a:r>
          </a:p>
          <a:p>
            <a:r>
              <a:rPr lang="en-US" dirty="0" err="1" smtClean="0"/>
              <a:t>IaaS</a:t>
            </a:r>
            <a:r>
              <a:rPr lang="en-US" dirty="0" smtClean="0"/>
              <a:t> API standards:</a:t>
            </a:r>
          </a:p>
          <a:p>
            <a:pPr lvl="1"/>
            <a:r>
              <a:rPr lang="en-US" dirty="0" smtClean="0"/>
              <a:t>Cloud standards: OCCI (OGF), OVF (DMTF), and many more…</a:t>
            </a:r>
          </a:p>
          <a:p>
            <a:pPr lvl="1"/>
            <a:r>
              <a:rPr lang="en-US" dirty="0" err="1" smtClean="0"/>
              <a:t>www.cloud-standards.org</a:t>
            </a:r>
            <a:endParaRPr lang="en-US" dirty="0" smtClean="0"/>
          </a:p>
          <a:p>
            <a:r>
              <a:rPr lang="en-US" dirty="0" err="1" smtClean="0"/>
              <a:t>IaaS</a:t>
            </a:r>
            <a:r>
              <a:rPr lang="en-US" dirty="0" smtClean="0"/>
              <a:t> API adapters</a:t>
            </a:r>
          </a:p>
          <a:p>
            <a:pPr lvl="1"/>
            <a:r>
              <a:rPr lang="en-US" dirty="0" err="1" smtClean="0"/>
              <a:t>Deltacloud</a:t>
            </a:r>
            <a:r>
              <a:rPr lang="en-US" dirty="0" smtClean="0"/>
              <a:t>, </a:t>
            </a:r>
            <a:r>
              <a:rPr lang="en-US" dirty="0" err="1" smtClean="0"/>
              <a:t>jcloud</a:t>
            </a:r>
            <a:r>
              <a:rPr lang="en-US" dirty="0" smtClean="0"/>
              <a:t>, </a:t>
            </a:r>
            <a:r>
              <a:rPr lang="en-US" dirty="0" err="1" smtClean="0"/>
              <a:t>libcloud</a:t>
            </a:r>
            <a:r>
              <a:rPr lang="en-US" dirty="0" smtClean="0"/>
              <a:t>, and many more…</a:t>
            </a:r>
          </a:p>
          <a:p>
            <a:r>
              <a:rPr lang="en-US" dirty="0" smtClean="0"/>
              <a:t>VM image standards….</a:t>
            </a:r>
          </a:p>
          <a:p>
            <a:r>
              <a:rPr lang="en-US" dirty="0" smtClean="0"/>
              <a:t>…and adapters</a:t>
            </a:r>
          </a:p>
          <a:p>
            <a:pPr lvl="1"/>
            <a:r>
              <a:rPr lang="en-US" dirty="0" err="1" smtClean="0"/>
              <a:t>rBuilder</a:t>
            </a:r>
            <a:r>
              <a:rPr lang="en-US" dirty="0" smtClean="0"/>
              <a:t>, BCFG2, </a:t>
            </a:r>
            <a:r>
              <a:rPr lang="en-US" dirty="0" err="1" smtClean="0"/>
              <a:t>CohesiveFT</a:t>
            </a:r>
            <a:r>
              <a:rPr lang="en-US" dirty="0" smtClean="0"/>
              <a:t>, Puppet, and many more…</a:t>
            </a:r>
          </a:p>
          <a:p>
            <a:r>
              <a:rPr lang="en-US" dirty="0" smtClean="0"/>
              <a:t>Comparing value….</a:t>
            </a:r>
          </a:p>
          <a:p>
            <a:pPr lvl="1"/>
            <a:r>
              <a:rPr lang="en-US" dirty="0" smtClean="0"/>
              <a:t>Comprehensive</a:t>
            </a:r>
          </a:p>
          <a:p>
            <a:pPr lvl="1"/>
            <a:r>
              <a:rPr lang="en-US" dirty="0" smtClean="0"/>
              <a:t>Current </a:t>
            </a:r>
          </a:p>
          <a:p>
            <a:pPr lvl="1"/>
            <a:r>
              <a:rPr lang="en-US" dirty="0" smtClean="0"/>
              <a:t>And public!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Content Placeholder 6" descr="cartoon-scientist-9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7355" r="-7355"/>
          <a:stretch>
            <a:fillRect/>
          </a:stretch>
        </p:blipFill>
        <p:spPr>
          <a:xfrm>
            <a:off x="5784850" y="3048000"/>
            <a:ext cx="2673350" cy="3048000"/>
          </a:xfrm>
        </p:spPr>
      </p:pic>
      <p:sp>
        <p:nvSpPr>
          <p:cNvPr id="8" name="Cloud Callout 7"/>
          <p:cNvSpPr>
            <a:spLocks noChangeArrowheads="1"/>
          </p:cNvSpPr>
          <p:nvPr/>
        </p:nvSpPr>
        <p:spPr bwMode="auto">
          <a:xfrm flipH="1">
            <a:off x="5410200" y="1295400"/>
            <a:ext cx="2971800" cy="1447800"/>
          </a:xfrm>
          <a:prstGeom prst="cloudCallout">
            <a:avLst>
              <a:gd name="adj1" fmla="val -16120"/>
              <a:gd name="adj2" fmla="val 93056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57530" y="1543707"/>
            <a:ext cx="24929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What if my </a:t>
            </a:r>
            <a:r>
              <a:rPr lang="en-US" dirty="0" err="1"/>
              <a:t>IaaS</a:t>
            </a:r>
            <a:r>
              <a:rPr lang="en-US" dirty="0"/>
              <a:t> provider</a:t>
            </a:r>
            <a:endParaRPr lang="en-US" dirty="0" smtClean="0"/>
          </a:p>
          <a:p>
            <a:pPr algn="ctr"/>
            <a:r>
              <a:rPr lang="en-US" dirty="0" smtClean="0"/>
              <a:t>doubles its price </a:t>
            </a:r>
            <a:endParaRPr lang="en-US" dirty="0"/>
          </a:p>
          <a:p>
            <a:pPr algn="ctr"/>
            <a:r>
              <a:rPr lang="en-US" dirty="0"/>
              <a:t>tomorrow?</a:t>
            </a:r>
          </a:p>
        </p:txBody>
      </p:sp>
      <p:pic>
        <p:nvPicPr>
          <p:cNvPr id="10" name="Picture 7" descr="deltacloud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4591" y="1984510"/>
            <a:ext cx="4089400" cy="154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4" descr="rackspace-ec2-cost-by-instance-graph.png"/>
          <p:cNvPicPr>
            <a:picLocks noChangeAspect="1"/>
          </p:cNvPicPr>
          <p:nvPr/>
        </p:nvPicPr>
        <p:blipFill>
          <a:blip r:embed="rId5"/>
          <a:srcRect l="1949" t="19200" r="5151"/>
          <a:stretch>
            <a:fillRect/>
          </a:stretch>
        </p:blipFill>
        <p:spPr bwMode="auto">
          <a:xfrm>
            <a:off x="5122331" y="3729082"/>
            <a:ext cx="3666067" cy="141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760992" y="5152520"/>
            <a:ext cx="42469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 dirty="0"/>
              <a:t>The </a:t>
            </a:r>
            <a:r>
              <a:rPr lang="en-US" sz="1400" i="1" dirty="0" err="1"/>
              <a:t>Bitsource</a:t>
            </a:r>
            <a:r>
              <a:rPr lang="en-US" sz="1400" i="1" dirty="0"/>
              <a:t>: </a:t>
            </a:r>
            <a:r>
              <a:rPr lang="en-US" sz="1400" i="1" dirty="0" err="1"/>
              <a:t>CloudServers</a:t>
            </a:r>
            <a:r>
              <a:rPr lang="en-US" sz="1400" i="1" dirty="0"/>
              <a:t> </a:t>
            </a:r>
            <a:r>
              <a:rPr lang="en-US" sz="1400" i="1" dirty="0" err="1"/>
              <a:t>vs</a:t>
            </a:r>
            <a:r>
              <a:rPr lang="en-US" sz="1400" i="1" dirty="0"/>
              <a:t> EC2 LKC Cost by Instance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8" grpId="1" animBg="1"/>
      <p:bldP spid="9" grpId="0"/>
      <p:bldP spid="9" grpId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Nimbus Team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9" name="Picture 8" descr="github.tif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200" y="1197509"/>
            <a:ext cx="7487827" cy="47968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Nimbus Team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" name="Picture 8" descr="github.tif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3000"/>
          </a:blip>
          <a:stretch>
            <a:fillRect/>
          </a:stretch>
        </p:blipFill>
        <p:spPr>
          <a:xfrm>
            <a:off x="835200" y="1197509"/>
            <a:ext cx="7487827" cy="4796889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045112"/>
            <a:ext cx="8229600" cy="51016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Project lead: Kate Keahey, ANL&amp;UC</a:t>
            </a:r>
          </a:p>
          <a:p>
            <a:r>
              <a:rPr lang="en-US" dirty="0" smtClean="0"/>
              <a:t>Committers:</a:t>
            </a:r>
          </a:p>
          <a:p>
            <a:pPr lvl="1"/>
            <a:r>
              <a:rPr lang="en-US" dirty="0" smtClean="0"/>
              <a:t>Tim Freeman - University of Chicago </a:t>
            </a:r>
          </a:p>
          <a:p>
            <a:pPr lvl="1"/>
            <a:r>
              <a:rPr lang="en-US" dirty="0" smtClean="0"/>
              <a:t>Ian Gable - University of Victoria  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LaBissoniere</a:t>
            </a:r>
            <a:r>
              <a:rPr lang="en-US" dirty="0" smtClean="0"/>
              <a:t> - University of Chicago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Bresnahan</a:t>
            </a:r>
            <a:r>
              <a:rPr lang="en-US" dirty="0" smtClean="0"/>
              <a:t> - Argonne National Laboratory</a:t>
            </a:r>
          </a:p>
          <a:p>
            <a:pPr lvl="1"/>
            <a:r>
              <a:rPr lang="en-US" dirty="0" smtClean="0"/>
              <a:t>Patrick Armstrong - University of Victoria</a:t>
            </a:r>
          </a:p>
          <a:p>
            <a:pPr lvl="1"/>
            <a:r>
              <a:rPr lang="en-US" dirty="0" smtClean="0"/>
              <a:t>Pierre </a:t>
            </a:r>
            <a:r>
              <a:rPr lang="en-US" dirty="0" err="1" smtClean="0"/>
              <a:t>Riteau</a:t>
            </a:r>
            <a:r>
              <a:rPr lang="en-US" dirty="0" smtClean="0"/>
              <a:t> - University of Rennes 1, IRISA</a:t>
            </a:r>
          </a:p>
          <a:p>
            <a:r>
              <a:rPr lang="en-US" dirty="0" err="1" smtClean="0"/>
              <a:t>Github</a:t>
            </a:r>
            <a:r>
              <a:rPr lang="en-US" dirty="0" smtClean="0"/>
              <a:t> Contributors:</a:t>
            </a:r>
          </a:p>
          <a:p>
            <a:pPr lvl="1"/>
            <a:r>
              <a:rPr lang="en-US" i="1" dirty="0" smtClean="0"/>
              <a:t>Tim Freeman, David </a:t>
            </a:r>
            <a:r>
              <a:rPr lang="en-US" i="1" dirty="0" err="1" smtClean="0"/>
              <a:t>LaBissoniere</a:t>
            </a:r>
            <a:r>
              <a:rPr lang="en-US" i="1" dirty="0" smtClean="0"/>
              <a:t>, John </a:t>
            </a:r>
            <a:r>
              <a:rPr lang="en-US" i="1" dirty="0" err="1" smtClean="0"/>
              <a:t>Bresnahan</a:t>
            </a:r>
            <a:r>
              <a:rPr lang="en-US" i="1" dirty="0" smtClean="0"/>
              <a:t>, Pierre </a:t>
            </a:r>
            <a:r>
              <a:rPr lang="en-US" i="1" dirty="0" err="1" smtClean="0"/>
              <a:t>Riteau</a:t>
            </a:r>
            <a:r>
              <a:rPr lang="en-US" i="1" dirty="0" smtClean="0"/>
              <a:t>, Alex </a:t>
            </a:r>
            <a:r>
              <a:rPr lang="en-US" i="1" dirty="0" err="1" smtClean="0"/>
              <a:t>Clemesha</a:t>
            </a:r>
            <a:r>
              <a:rPr lang="en-US" i="1" dirty="0" smtClean="0"/>
              <a:t>, Paulo Gomez, Patrick Armstrong, Matt </a:t>
            </a:r>
            <a:r>
              <a:rPr lang="en-US" i="1" dirty="0" err="1" smtClean="0"/>
              <a:t>Vliet</a:t>
            </a:r>
            <a:r>
              <a:rPr lang="en-US" i="1" dirty="0" smtClean="0"/>
              <a:t>, Ian Gable, Paul Marshall, Adam Bishop</a:t>
            </a:r>
          </a:p>
          <a:p>
            <a:r>
              <a:rPr lang="en-US" i="1" dirty="0" smtClean="0"/>
              <a:t>And many others</a:t>
            </a:r>
          </a:p>
          <a:p>
            <a:pPr lvl="1"/>
            <a:r>
              <a:rPr lang="en-US" i="1" dirty="0" smtClean="0"/>
              <a:t>See http://</a:t>
            </a:r>
            <a:r>
              <a:rPr lang="en-US" i="1" dirty="0" err="1" smtClean="0"/>
              <a:t>www.nimbusproject.org</a:t>
            </a:r>
            <a:r>
              <a:rPr lang="en-US" i="1" dirty="0" smtClean="0"/>
              <a:t>/about/people/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Nimbus Team…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71364" y="1912178"/>
            <a:ext cx="4196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 whatever it takes to enable </a:t>
            </a:r>
          </a:p>
          <a:p>
            <a:r>
              <a:rPr lang="en-US" sz="2400" dirty="0" smtClean="0"/>
              <a:t>Infrastructure clouds for science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50941" y="3236301"/>
            <a:ext cx="3628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Applications and Ecosystem</a:t>
            </a:r>
          </a:p>
        </p:txBody>
      </p:sp>
      <p:pic>
        <p:nvPicPr>
          <p:cNvPr id="11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5465" y="3039594"/>
            <a:ext cx="632334" cy="855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229901" y="3224767"/>
            <a:ext cx="855079" cy="4847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1600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" name="Picture 13" descr="clovr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845" y="3039594"/>
            <a:ext cx="1301649" cy="855079"/>
          </a:xfrm>
          <a:prstGeom prst="rect">
            <a:avLst/>
          </a:prstGeom>
        </p:spPr>
      </p:pic>
      <p:pic>
        <p:nvPicPr>
          <p:cNvPr id="15" name="Picture 14" descr="a-cute-little-cloud1-307x19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0257" y="4143918"/>
            <a:ext cx="1405467" cy="8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nc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40067" y="4143918"/>
            <a:ext cx="1186041" cy="8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518887" y="4174832"/>
            <a:ext cx="3169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Count our blessings and </a:t>
            </a:r>
          </a:p>
          <a:p>
            <a:r>
              <a:rPr lang="en-US" sz="2400" dirty="0" smtClean="0"/>
              <a:t>face the challenges…</a:t>
            </a:r>
          </a:p>
        </p:txBody>
      </p:sp>
      <p:sp>
        <p:nvSpPr>
          <p:cNvPr id="20" name="Curved Right Arrow 19"/>
          <p:cNvSpPr/>
          <p:nvPr/>
        </p:nvSpPr>
        <p:spPr>
          <a:xfrm flipV="1">
            <a:off x="355602" y="2032006"/>
            <a:ext cx="1253057" cy="2669029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 descr="nimbus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7347" y="1842286"/>
            <a:ext cx="1310384" cy="900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1247"/>
            <a:ext cx="8229600" cy="50302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Cloud Computing Challenge: Outsourcing</a:t>
            </a:r>
          </a:p>
          <a:p>
            <a:pPr lvl="1"/>
            <a:r>
              <a:rPr lang="en-US" dirty="0" smtClean="0"/>
              <a:t>Benefits</a:t>
            </a:r>
          </a:p>
          <a:p>
            <a:pPr lvl="2"/>
            <a:r>
              <a:rPr lang="en-US" dirty="0" smtClean="0"/>
              <a:t>Economy of scale, access to different resources, no operation overhead, more flexible use</a:t>
            </a:r>
          </a:p>
          <a:p>
            <a:pPr lvl="1"/>
            <a:r>
              <a:rPr lang="en-US" dirty="0" smtClean="0"/>
              <a:t>Criteria</a:t>
            </a:r>
          </a:p>
          <a:p>
            <a:pPr lvl="2"/>
            <a:r>
              <a:rPr lang="en-US" dirty="0" smtClean="0"/>
              <a:t>Does it provide the right offering? Is it scalable? Easy to use? Easy to outsource? Cost-effective?</a:t>
            </a:r>
          </a:p>
          <a:p>
            <a:pPr lvl="1"/>
            <a:r>
              <a:rPr lang="en-US" dirty="0" smtClean="0"/>
              <a:t>Not all or nothing – but close</a:t>
            </a:r>
          </a:p>
          <a:p>
            <a:r>
              <a:rPr lang="en-US" dirty="0" smtClean="0"/>
              <a:t>Is cloud computing a solution for HPC?</a:t>
            </a:r>
          </a:p>
          <a:p>
            <a:pPr lvl="1"/>
            <a:r>
              <a:rPr lang="en-US" dirty="0" smtClean="0"/>
              <a:t>Mohammad and the Mountain: will clouds change or will scientific computing?</a:t>
            </a:r>
          </a:p>
          <a:p>
            <a:pPr lvl="1"/>
            <a:r>
              <a:rPr lang="en-US" dirty="0" smtClean="0"/>
              <a:t>Answers at </a:t>
            </a:r>
            <a:r>
              <a:rPr lang="en-US" dirty="0" err="1" smtClean="0"/>
              <a:t>www.scienceclouds.org</a:t>
            </a:r>
            <a:r>
              <a:rPr lang="en-US" dirty="0" smtClean="0"/>
              <a:t>/blog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 descr="white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68458" y="266044"/>
            <a:ext cx="4849272" cy="3636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397" y="2999637"/>
            <a:ext cx="385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C2268"/>
                </a:solidFill>
              </a:rPr>
              <a:t>www.nimbusproject.com</a:t>
            </a:r>
            <a:endParaRPr lang="en-US" sz="2800" dirty="0">
              <a:solidFill>
                <a:srgbClr val="0C2268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85800" y="385759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226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Let’s make cloud computing for science happen.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C226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2489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Nuts and Bolts: </a:t>
            </a:r>
            <a:br>
              <a:rPr lang="en-US" dirty="0" smtClean="0"/>
            </a:br>
            <a:r>
              <a:rPr lang="en-US" dirty="0" smtClean="0"/>
              <a:t>Infrastructure Cloud Computing with Nimbus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Nimbus Components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2133" y="1326930"/>
            <a:ext cx="7230534" cy="493871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Enable developers to extend, experiment and customize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05467" y="4244224"/>
            <a:ext cx="6451599" cy="14731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2000" i="1" dirty="0" smtClean="0"/>
              <a:t>Enable providers to build </a:t>
            </a:r>
            <a:r>
              <a:rPr lang="en-US" sz="2000" i="1" dirty="0" err="1" smtClean="0"/>
              <a:t>IaaS</a:t>
            </a:r>
            <a:r>
              <a:rPr lang="en-US" sz="2000" i="1" dirty="0" smtClean="0"/>
              <a:t> clouds</a:t>
            </a:r>
            <a:endParaRPr lang="en-US" sz="2000" i="1" dirty="0"/>
          </a:p>
        </p:txBody>
      </p:sp>
      <p:sp>
        <p:nvSpPr>
          <p:cNvPr id="8" name="Rounded Rectangle 7"/>
          <p:cNvSpPr/>
          <p:nvPr/>
        </p:nvSpPr>
        <p:spPr>
          <a:xfrm>
            <a:off x="1405467" y="2246091"/>
            <a:ext cx="6451599" cy="16933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2000" i="1" dirty="0" smtClean="0"/>
              <a:t>Enable users to use </a:t>
            </a:r>
            <a:r>
              <a:rPr lang="en-US" sz="2000" i="1" dirty="0" err="1" smtClean="0"/>
              <a:t>IaaS</a:t>
            </a:r>
            <a:r>
              <a:rPr lang="en-US" sz="2000" i="1" dirty="0" smtClean="0"/>
              <a:t> clouds</a:t>
            </a:r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290960" y="4244229"/>
            <a:ext cx="2995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Nimbus Infrastructure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5117" y="2246091"/>
            <a:ext cx="2347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Nimbus Platform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0" y="4718360"/>
            <a:ext cx="2133600" cy="558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Workspace Service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88801" y="4718360"/>
            <a:ext cx="2133600" cy="55879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Cumulus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795680" y="2855690"/>
            <a:ext cx="1370853" cy="59266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Context Broker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996076" y="2855690"/>
            <a:ext cx="1370853" cy="59266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Nimbus Clients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90800" y="1326930"/>
            <a:ext cx="4164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High-quality, extensible, customizable, </a:t>
            </a:r>
          </a:p>
          <a:p>
            <a:pPr algn="ctr"/>
            <a:r>
              <a:rPr lang="en-US" sz="2000" dirty="0" smtClean="0"/>
              <a:t>open source implementation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6164402" y="2855691"/>
            <a:ext cx="1370853" cy="59266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Gateway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64402" y="2855690"/>
            <a:ext cx="1370853" cy="59266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Elastic Scaling Tools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6" grpId="1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IaaS</a:t>
            </a:r>
            <a:r>
              <a:rPr lang="en-US" dirty="0" smtClean="0"/>
              <a:t>: How it 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676775" y="1647825"/>
            <a:ext cx="4070350" cy="3803650"/>
          </a:xfrm>
          <a:prstGeom prst="roundRect">
            <a:avLst>
              <a:gd name="adj" fmla="val 9255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800600" y="2362200"/>
            <a:ext cx="869950" cy="1066800"/>
          </a:xfrm>
          <a:prstGeom prst="rect">
            <a:avLst/>
          </a:prstGeom>
          <a:solidFill>
            <a:srgbClr val="23B8D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5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79688" y="2870200"/>
            <a:ext cx="484187" cy="517525"/>
            <a:chOff x="1008" y="1175"/>
            <a:chExt cx="305" cy="326"/>
          </a:xfrm>
        </p:grpSpPr>
        <p:sp>
          <p:nvSpPr>
            <p:cNvPr id="10" name="Freeform 5"/>
            <p:cNvSpPr>
              <a:spLocks noChangeArrowheads="1"/>
            </p:cNvSpPr>
            <p:nvPr/>
          </p:nvSpPr>
          <p:spPr bwMode="auto">
            <a:xfrm>
              <a:off x="1008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4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08330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1713" y="5145088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9650" y="4652963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1650" y="5168900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9588" y="4676775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08012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911975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908800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74065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73747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608330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6080125" y="3260725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6911975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6908800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774065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7737475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608330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608012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6911975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6908800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774065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773747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608330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608012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6911975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6908800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774065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773747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35"/>
          <p:cNvSpPr>
            <a:spLocks noChangeArrowheads="1"/>
          </p:cNvSpPr>
          <p:nvPr/>
        </p:nvSpPr>
        <p:spPr bwMode="auto">
          <a:xfrm>
            <a:off x="5835650" y="1828800"/>
            <a:ext cx="2743200" cy="3514725"/>
          </a:xfrm>
          <a:prstGeom prst="roundRect">
            <a:avLst>
              <a:gd name="adj" fmla="val 9255"/>
            </a:avLst>
          </a:prstGeom>
          <a:noFill/>
          <a:ln w="1836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003425" y="2870200"/>
            <a:ext cx="484188" cy="517525"/>
            <a:chOff x="645" y="1175"/>
            <a:chExt cx="305" cy="326"/>
          </a:xfrm>
        </p:grpSpPr>
        <p:sp>
          <p:nvSpPr>
            <p:cNvPr id="42" name="Freeform 37"/>
            <p:cNvSpPr>
              <a:spLocks noChangeArrowheads="1"/>
            </p:cNvSpPr>
            <p:nvPr/>
          </p:nvSpPr>
          <p:spPr bwMode="auto">
            <a:xfrm>
              <a:off x="645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23FF2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3" name="Picture 3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1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1427163" y="2870200"/>
            <a:ext cx="484187" cy="517525"/>
            <a:chOff x="282" y="1175"/>
            <a:chExt cx="305" cy="326"/>
          </a:xfrm>
        </p:grpSpPr>
        <p:sp>
          <p:nvSpPr>
            <p:cNvPr id="45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6" name="Picture 4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6194425" y="2006600"/>
            <a:ext cx="484188" cy="517525"/>
            <a:chOff x="3902" y="1264"/>
            <a:chExt cx="305" cy="326"/>
          </a:xfrm>
        </p:grpSpPr>
        <p:sp>
          <p:nvSpPr>
            <p:cNvPr id="48" name="Freeform 43"/>
            <p:cNvSpPr>
              <a:spLocks noChangeArrowheads="1"/>
            </p:cNvSpPr>
            <p:nvPr/>
          </p:nvSpPr>
          <p:spPr bwMode="auto">
            <a:xfrm>
              <a:off x="3902" y="1264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9" name="Picture 4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8" y="1284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44" name="Group 45"/>
          <p:cNvGrpSpPr>
            <a:grpSpLocks/>
          </p:cNvGrpSpPr>
          <p:nvPr/>
        </p:nvGrpSpPr>
        <p:grpSpPr bwMode="auto">
          <a:xfrm>
            <a:off x="7854950" y="2820988"/>
            <a:ext cx="484188" cy="517525"/>
            <a:chOff x="4948" y="1777"/>
            <a:chExt cx="305" cy="326"/>
          </a:xfrm>
        </p:grpSpPr>
        <p:sp>
          <p:nvSpPr>
            <p:cNvPr id="51" name="Freeform 46"/>
            <p:cNvSpPr>
              <a:spLocks noChangeArrowheads="1"/>
            </p:cNvSpPr>
            <p:nvPr/>
          </p:nvSpPr>
          <p:spPr bwMode="auto">
            <a:xfrm>
              <a:off x="4948" y="1777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23FF2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2" name="Picture 4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95" y="1797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47" name="Group 48"/>
          <p:cNvGrpSpPr>
            <a:grpSpLocks/>
          </p:cNvGrpSpPr>
          <p:nvPr/>
        </p:nvGrpSpPr>
        <p:grpSpPr bwMode="auto">
          <a:xfrm>
            <a:off x="6186488" y="4524375"/>
            <a:ext cx="484187" cy="517525"/>
            <a:chOff x="3897" y="2850"/>
            <a:chExt cx="305" cy="326"/>
          </a:xfrm>
        </p:grpSpPr>
        <p:sp>
          <p:nvSpPr>
            <p:cNvPr id="54" name="Freeform 49"/>
            <p:cNvSpPr>
              <a:spLocks noChangeArrowheads="1"/>
            </p:cNvSpPr>
            <p:nvPr/>
          </p:nvSpPr>
          <p:spPr bwMode="auto">
            <a:xfrm>
              <a:off x="3897" y="2850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5" name="Picture 5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3" y="2870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cxnSp>
        <p:nvCxnSpPr>
          <p:cNvPr id="56" name="AutoShape 51"/>
          <p:cNvCxnSpPr>
            <a:cxnSpLocks noChangeShapeType="1"/>
            <a:endCxn id="57" idx="1"/>
          </p:cNvCxnSpPr>
          <p:nvPr/>
        </p:nvCxnSpPr>
        <p:spPr bwMode="auto">
          <a:xfrm flipV="1">
            <a:off x="3200400" y="2663825"/>
            <a:ext cx="1676400" cy="3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ffectLst/>
        </p:spPr>
      </p:cxnSp>
      <p:sp>
        <p:nvSpPr>
          <p:cNvPr id="57" name="Rectangle 52"/>
          <p:cNvSpPr>
            <a:spLocks noChangeArrowheads="1"/>
          </p:cNvSpPr>
          <p:nvPr/>
        </p:nvSpPr>
        <p:spPr bwMode="auto">
          <a:xfrm>
            <a:off x="4876800" y="2438400"/>
            <a:ext cx="722313" cy="45085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solidFill>
                  <a:srgbClr val="000000"/>
                </a:solidFill>
                <a:latin typeface="Bitstream Vera Sans" charset="0"/>
                <a:ea typeface="DejaVu Sans" charset="0"/>
                <a:cs typeface="DejaVu Sans" charset="0"/>
              </a:rPr>
              <a:t>Nimbus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661068" y="1603374"/>
            <a:ext cx="1115141" cy="1062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IaaS</a:t>
            </a:r>
            <a:r>
              <a:rPr lang="en-US" dirty="0" smtClean="0"/>
              <a:t>: How it Works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676775" y="1647825"/>
            <a:ext cx="4070350" cy="3803650"/>
          </a:xfrm>
          <a:prstGeom prst="roundRect">
            <a:avLst>
              <a:gd name="adj" fmla="val 9255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00600" y="2362200"/>
            <a:ext cx="869950" cy="1066800"/>
          </a:xfrm>
          <a:prstGeom prst="rect">
            <a:avLst/>
          </a:prstGeom>
          <a:solidFill>
            <a:srgbClr val="23B8D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5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8330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1713" y="5145088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9650" y="4652963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1650" y="5168900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9588" y="4676775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8012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911975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908800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74065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73747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08330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80125" y="3260725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911975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908800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74065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737475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08330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08012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911975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908800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74065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73747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08330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08012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911975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908800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74065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73747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5835650" y="1828800"/>
            <a:ext cx="2743200" cy="3514725"/>
          </a:xfrm>
          <a:prstGeom prst="roundRect">
            <a:avLst>
              <a:gd name="adj" fmla="val 9255"/>
            </a:avLst>
          </a:prstGeom>
          <a:noFill/>
          <a:ln w="1836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194425" y="2006600"/>
            <a:ext cx="484188" cy="517525"/>
            <a:chOff x="3902" y="1264"/>
            <a:chExt cx="305" cy="326"/>
          </a:xfrm>
        </p:grpSpPr>
        <p:sp>
          <p:nvSpPr>
            <p:cNvPr id="37" name="Freeform 36"/>
            <p:cNvSpPr>
              <a:spLocks noChangeArrowheads="1"/>
            </p:cNvSpPr>
            <p:nvPr/>
          </p:nvSpPr>
          <p:spPr bwMode="auto">
            <a:xfrm>
              <a:off x="3902" y="1264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8" y="1284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36" name="Group 38"/>
          <p:cNvGrpSpPr>
            <a:grpSpLocks/>
          </p:cNvGrpSpPr>
          <p:nvPr/>
        </p:nvGrpSpPr>
        <p:grpSpPr bwMode="auto">
          <a:xfrm>
            <a:off x="7854950" y="2820988"/>
            <a:ext cx="484188" cy="517525"/>
            <a:chOff x="4948" y="1777"/>
            <a:chExt cx="305" cy="326"/>
          </a:xfrm>
        </p:grpSpPr>
        <p:sp>
          <p:nvSpPr>
            <p:cNvPr id="40" name="Freeform 39"/>
            <p:cNvSpPr>
              <a:spLocks noChangeArrowheads="1"/>
            </p:cNvSpPr>
            <p:nvPr/>
          </p:nvSpPr>
          <p:spPr bwMode="auto">
            <a:xfrm>
              <a:off x="4948" y="1777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23FF2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95" y="1797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39" name="Group 41"/>
          <p:cNvGrpSpPr>
            <a:grpSpLocks/>
          </p:cNvGrpSpPr>
          <p:nvPr/>
        </p:nvGrpSpPr>
        <p:grpSpPr bwMode="auto">
          <a:xfrm>
            <a:off x="6186488" y="4524375"/>
            <a:ext cx="484187" cy="517525"/>
            <a:chOff x="3897" y="2850"/>
            <a:chExt cx="305" cy="326"/>
          </a:xfrm>
        </p:grpSpPr>
        <p:sp>
          <p:nvSpPr>
            <p:cNvPr id="43" name="Freeform 42"/>
            <p:cNvSpPr>
              <a:spLocks noChangeArrowheads="1"/>
            </p:cNvSpPr>
            <p:nvPr/>
          </p:nvSpPr>
          <p:spPr bwMode="auto">
            <a:xfrm>
              <a:off x="3897" y="2850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3" y="2870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45" name="AutoShape 44"/>
          <p:cNvSpPr>
            <a:spLocks noChangeArrowheads="1"/>
          </p:cNvSpPr>
          <p:nvPr/>
        </p:nvSpPr>
        <p:spPr bwMode="auto">
          <a:xfrm>
            <a:off x="2947988" y="2566988"/>
            <a:ext cx="914400" cy="228600"/>
          </a:xfrm>
          <a:prstGeom prst="roundRect">
            <a:avLst>
              <a:gd name="adj" fmla="val 694"/>
            </a:avLst>
          </a:prstGeom>
          <a:solidFill>
            <a:srgbClr val="23FF2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45"/>
          <p:cNvSpPr>
            <a:spLocks noChangeArrowheads="1"/>
          </p:cNvSpPr>
          <p:nvPr/>
        </p:nvSpPr>
        <p:spPr bwMode="auto">
          <a:xfrm>
            <a:off x="2947988" y="3024188"/>
            <a:ext cx="914400" cy="228600"/>
          </a:xfrm>
          <a:prstGeom prst="roundRect">
            <a:avLst>
              <a:gd name="adj" fmla="val 694"/>
            </a:avLst>
          </a:prstGeom>
          <a:solidFill>
            <a:srgbClr val="9966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46"/>
          <p:cNvSpPr>
            <a:spLocks noChangeArrowheads="1"/>
          </p:cNvSpPr>
          <p:nvPr/>
        </p:nvSpPr>
        <p:spPr bwMode="auto">
          <a:xfrm>
            <a:off x="2947988" y="3455988"/>
            <a:ext cx="914400" cy="228600"/>
          </a:xfrm>
          <a:prstGeom prst="roundRect">
            <a:avLst>
              <a:gd name="adj" fmla="val 694"/>
            </a:avLst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8" name="AutoShape 47"/>
          <p:cNvCxnSpPr>
            <a:cxnSpLocks noChangeShapeType="1"/>
            <a:stCxn id="62" idx="1"/>
            <a:endCxn id="47" idx="3"/>
          </p:cNvCxnSpPr>
          <p:nvPr/>
        </p:nvCxnSpPr>
        <p:spPr bwMode="auto">
          <a:xfrm flipH="1">
            <a:off x="3862388" y="2663825"/>
            <a:ext cx="1014412" cy="9064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9" name="AutoShape 48"/>
          <p:cNvCxnSpPr>
            <a:cxnSpLocks noChangeShapeType="1"/>
            <a:stCxn id="62" idx="1"/>
            <a:endCxn id="46" idx="3"/>
          </p:cNvCxnSpPr>
          <p:nvPr/>
        </p:nvCxnSpPr>
        <p:spPr bwMode="auto">
          <a:xfrm flipH="1">
            <a:off x="3862388" y="2663825"/>
            <a:ext cx="1014412" cy="4746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0" name="AutoShape 49"/>
          <p:cNvCxnSpPr>
            <a:cxnSpLocks noChangeShapeType="1"/>
            <a:stCxn id="62" idx="1"/>
            <a:endCxn id="45" idx="3"/>
          </p:cNvCxnSpPr>
          <p:nvPr/>
        </p:nvCxnSpPr>
        <p:spPr bwMode="auto">
          <a:xfrm flipH="1">
            <a:off x="3862388" y="2663825"/>
            <a:ext cx="1014412" cy="174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954694" y="1676400"/>
            <a:ext cx="2337171" cy="561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Nimbus </a:t>
            </a: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publishes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information about each</a:t>
            </a:r>
            <a:r>
              <a:rPr lang="en-GB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VM</a:t>
            </a:r>
            <a:endParaRPr lang="en-GB" sz="15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2322513" y="2397125"/>
            <a:ext cx="4572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55"/>
          <p:cNvSpPr txBox="1">
            <a:spLocks noChangeArrowheads="1"/>
          </p:cNvSpPr>
          <p:nvPr/>
        </p:nvSpPr>
        <p:spPr bwMode="auto">
          <a:xfrm>
            <a:off x="84138" y="3240088"/>
            <a:ext cx="2514600" cy="1031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Users can find out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information about their</a:t>
            </a:r>
            <a:endParaRPr lang="en-GB" sz="15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VM </a:t>
            </a: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(e.g. what IP</a:t>
            </a:r>
            <a:endParaRPr lang="en-GB" sz="15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the VM </a:t>
            </a: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was bound to)</a:t>
            </a:r>
          </a:p>
        </p:txBody>
      </p:sp>
      <p:sp>
        <p:nvSpPr>
          <p:cNvPr id="57" name="Text Box 56"/>
          <p:cNvSpPr txBox="1">
            <a:spLocks noChangeArrowheads="1"/>
          </p:cNvSpPr>
          <p:nvPr/>
        </p:nvSpPr>
        <p:spPr bwMode="auto">
          <a:xfrm>
            <a:off x="157163" y="5076825"/>
            <a:ext cx="2514600" cy="1031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Users can interact directly with their</a:t>
            </a:r>
            <a:r>
              <a:rPr lang="en-GB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VM in </a:t>
            </a: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the same way the would with a physical machine.</a:t>
            </a:r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 flipV="1">
            <a:off x="3429000" y="3779838"/>
            <a:ext cx="1588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9" name="AutoShape 58"/>
          <p:cNvCxnSpPr>
            <a:cxnSpLocks noChangeShapeType="1"/>
          </p:cNvCxnSpPr>
          <p:nvPr/>
        </p:nvCxnSpPr>
        <p:spPr bwMode="auto">
          <a:xfrm flipV="1">
            <a:off x="4019550" y="3079750"/>
            <a:ext cx="3836988" cy="1684338"/>
          </a:xfrm>
          <a:prstGeom prst="straightConnector1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60" name="AutoShape 59"/>
          <p:cNvCxnSpPr>
            <a:cxnSpLocks noChangeShapeType="1"/>
          </p:cNvCxnSpPr>
          <p:nvPr/>
        </p:nvCxnSpPr>
        <p:spPr bwMode="auto">
          <a:xfrm flipV="1">
            <a:off x="3333750" y="2265363"/>
            <a:ext cx="2862263" cy="2270125"/>
          </a:xfrm>
          <a:prstGeom prst="straightConnector1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61" name="AutoShape 60"/>
          <p:cNvCxnSpPr>
            <a:cxnSpLocks noChangeShapeType="1"/>
          </p:cNvCxnSpPr>
          <p:nvPr/>
        </p:nvCxnSpPr>
        <p:spPr bwMode="auto">
          <a:xfrm flipV="1">
            <a:off x="3333750" y="4783138"/>
            <a:ext cx="2851150" cy="590550"/>
          </a:xfrm>
          <a:prstGeom prst="straightConnector1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4876800" y="2438400"/>
            <a:ext cx="722313" cy="45085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solidFill>
                  <a:srgbClr val="000000"/>
                </a:solidFill>
                <a:latin typeface="Bitstream Vera Sans" charset="0"/>
                <a:ea typeface="DejaVu Sans" charset="0"/>
                <a:cs typeface="DejaVu Sans" charset="0"/>
              </a:rPr>
              <a:t>Nimbus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493914" y="4142977"/>
            <a:ext cx="740927" cy="70564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299884" y="4463255"/>
            <a:ext cx="740927" cy="70564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31006" y="5016503"/>
            <a:ext cx="740927" cy="705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55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1932" y="4487335"/>
            <a:ext cx="6022603" cy="18012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Control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20270" y="4873599"/>
            <a:ext cx="1146295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86576" y="4873599"/>
            <a:ext cx="952224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/>
              <a:t>Ctx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96546" y="4873599"/>
            <a:ext cx="1409424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Image </a:t>
            </a:r>
            <a:r>
              <a:rPr lang="en-US" dirty="0" err="1" smtClean="0"/>
              <a:t>Mngm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6598" y="4873599"/>
            <a:ext cx="1501402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Virtualization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libvirt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9" y="-80955"/>
            <a:ext cx="85118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Nimbus Infrastructure: </a:t>
            </a:r>
            <a:br>
              <a:rPr lang="en-US" dirty="0" smtClean="0"/>
            </a:br>
            <a:r>
              <a:rPr lang="en-US" dirty="0" smtClean="0"/>
              <a:t>a Highly-Configurable </a:t>
            </a:r>
            <a:r>
              <a:rPr lang="en-US" dirty="0" err="1" smtClean="0"/>
              <a:t>IaaS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5/23/11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1263" y="5746130"/>
            <a:ext cx="536212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Xen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244" y="5746130"/>
            <a:ext cx="632918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KVM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15" y="5327596"/>
            <a:ext cx="486506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ssh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6601" y="5746130"/>
            <a:ext cx="1236236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LANtorrent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1932" y="3086096"/>
            <a:ext cx="6022603" cy="9102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RM options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6598" y="3572938"/>
            <a:ext cx="86758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Default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1952" y="3572938"/>
            <a:ext cx="1942875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Workspace pilot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6229" y="3572938"/>
            <a:ext cx="214043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Default+backfill</a:t>
            </a:r>
            <a:r>
              <a:rPr lang="en-US" dirty="0" smtClean="0">
                <a:solidFill>
                  <a:srgbClr val="FFFFFF"/>
                </a:solidFill>
              </a:rPr>
              <a:t>/spot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1932" y="2137779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API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1932" y="2561104"/>
            <a:ext cx="6022603" cy="4360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Service Implementation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1932" y="1214442"/>
            <a:ext cx="6022603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Interfaces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1505" y="1602932"/>
            <a:ext cx="1436496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EC2 SOAP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34113" y="1602932"/>
            <a:ext cx="1711079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WSRF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66959" y="1214442"/>
            <a:ext cx="2319841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Cumulus interfaces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739463" y="1602932"/>
            <a:ext cx="159170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66959" y="2561104"/>
            <a:ext cx="2319841" cy="14352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 Cumulus Service Implementation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340997" y="4085665"/>
            <a:ext cx="23458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Cumulus Storage API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366959" y="4487335"/>
            <a:ext cx="2345803" cy="18012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Cumulus Implementation options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64925" y="5417052"/>
            <a:ext cx="74078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POSIX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4999" y="4085665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Control Protocol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41201" y="5239737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40997" y="2137779"/>
            <a:ext cx="23458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Cumulus API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564180" y="5332070"/>
            <a:ext cx="82868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4180" y="5763063"/>
            <a:ext cx="82868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95639" y="5796929"/>
            <a:ext cx="679355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HDFS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82733" y="1602932"/>
            <a:ext cx="1678591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EC2 Query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Arrow Connector 52"/>
          <p:cNvCxnSpPr/>
          <p:nvPr/>
        </p:nvCxnSpPr>
        <p:spPr>
          <a:xfrm rot="5400000">
            <a:off x="4417722" y="4462367"/>
            <a:ext cx="580537" cy="1588"/>
          </a:xfrm>
          <a:prstGeom prst="straightConnector1">
            <a:avLst/>
          </a:prstGeom>
          <a:ln w="69850">
            <a:tailEnd type="arrow"/>
          </a:ln>
          <a:scene3d>
            <a:camera prst="orthographicFront"/>
            <a:lightRig rig="threePt" dir="t"/>
          </a:scene3d>
          <a:sp3d z="425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017588" y="2963335"/>
            <a:ext cx="7185025" cy="13377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Nimbus Elastic Provisioning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116271" y="1427204"/>
            <a:ext cx="7185025" cy="13377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Creating Common Context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Nimbus Platform: Working with Hybrid Clouds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5/23/11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101607" y="5103283"/>
            <a:ext cx="2743200" cy="1253067"/>
          </a:xfrm>
          <a:prstGeom prst="cloudCallout">
            <a:avLst>
              <a:gd name="adj1" fmla="val -11574"/>
              <a:gd name="adj2" fmla="val 23311"/>
            </a:avLst>
          </a:prstGeom>
          <a:solidFill>
            <a:srgbClr val="CCCCCC"/>
          </a:solidFill>
          <a:ln>
            <a:noFill/>
          </a:ln>
          <a:effectLst>
            <a:glow rad="101600">
              <a:schemeClr val="bg1">
                <a:lumMod val="75000"/>
                <a:alpha val="75000"/>
              </a:schemeClr>
            </a:glow>
            <a:outerShdw blurRad="469900" dist="22987" dir="5400000" algn="tl" rotWithShape="0">
              <a:schemeClr val="bg1">
                <a:lumMod val="6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 clouds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(e.g., FNAL)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048002" y="5035551"/>
            <a:ext cx="3014137" cy="1253067"/>
          </a:xfrm>
          <a:prstGeom prst="cloudCallout">
            <a:avLst>
              <a:gd name="adj1" fmla="val -11574"/>
              <a:gd name="adj2" fmla="val 23311"/>
            </a:avLst>
          </a:prstGeom>
          <a:solidFill>
            <a:srgbClr val="CCCCCC"/>
          </a:solidFill>
          <a:ln>
            <a:noFill/>
          </a:ln>
          <a:effectLst>
            <a:glow rad="101600">
              <a:schemeClr val="bg1">
                <a:lumMod val="75000"/>
                <a:alpha val="75000"/>
              </a:schemeClr>
            </a:glow>
            <a:outerShdw blurRad="469900" dist="22987" dir="5400000" algn="tl" rotWithShape="0">
              <a:schemeClr val="bg1">
                <a:lumMod val="6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community clouds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(e.g., Science Clouds)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299202" y="5086350"/>
            <a:ext cx="2743200" cy="1253067"/>
          </a:xfrm>
          <a:prstGeom prst="cloudCallout">
            <a:avLst>
              <a:gd name="adj1" fmla="val -11574"/>
              <a:gd name="adj2" fmla="val 23311"/>
            </a:avLst>
          </a:prstGeom>
          <a:solidFill>
            <a:srgbClr val="CCCCCC"/>
          </a:solidFill>
          <a:ln>
            <a:noFill/>
          </a:ln>
          <a:effectLst>
            <a:glow rad="101600">
              <a:schemeClr val="bg1">
                <a:lumMod val="75000"/>
                <a:alpha val="75000"/>
              </a:schemeClr>
            </a:glow>
            <a:outerShdw blurRad="469900" dist="22987" dir="5400000" algn="tl" rotWithShape="0">
              <a:schemeClr val="bg1">
                <a:lumMod val="6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 clouds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(e.g., EC2)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1547284" y="4827587"/>
            <a:ext cx="484187" cy="517525"/>
            <a:chOff x="282" y="1175"/>
            <a:chExt cx="305" cy="326"/>
          </a:xfrm>
        </p:grpSpPr>
        <p:sp>
          <p:nvSpPr>
            <p:cNvPr id="18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3695695" y="4844520"/>
            <a:ext cx="484187" cy="517525"/>
            <a:chOff x="282" y="1175"/>
            <a:chExt cx="305" cy="326"/>
          </a:xfrm>
        </p:grpSpPr>
        <p:sp>
          <p:nvSpPr>
            <p:cNvPr id="21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2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4289685" y="4827587"/>
            <a:ext cx="484187" cy="517525"/>
            <a:chOff x="282" y="1175"/>
            <a:chExt cx="305" cy="326"/>
          </a:xfrm>
        </p:grpSpPr>
        <p:sp>
          <p:nvSpPr>
            <p:cNvPr id="24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5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4870975" y="4827587"/>
            <a:ext cx="484187" cy="517525"/>
            <a:chOff x="282" y="1175"/>
            <a:chExt cx="305" cy="326"/>
          </a:xfrm>
        </p:grpSpPr>
        <p:sp>
          <p:nvSpPr>
            <p:cNvPr id="27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8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7027333" y="4844520"/>
            <a:ext cx="484187" cy="517525"/>
            <a:chOff x="282" y="1175"/>
            <a:chExt cx="305" cy="326"/>
          </a:xfrm>
        </p:grpSpPr>
        <p:sp>
          <p:nvSpPr>
            <p:cNvPr id="30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7621323" y="4827587"/>
            <a:ext cx="484187" cy="517525"/>
            <a:chOff x="282" y="1175"/>
            <a:chExt cx="305" cy="326"/>
          </a:xfrm>
        </p:grpSpPr>
        <p:sp>
          <p:nvSpPr>
            <p:cNvPr id="33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4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6" name="Group 39"/>
          <p:cNvGrpSpPr>
            <a:grpSpLocks/>
          </p:cNvGrpSpPr>
          <p:nvPr/>
        </p:nvGrpSpPr>
        <p:grpSpPr bwMode="auto">
          <a:xfrm>
            <a:off x="8202613" y="4827587"/>
            <a:ext cx="484187" cy="517525"/>
            <a:chOff x="282" y="1175"/>
            <a:chExt cx="305" cy="326"/>
          </a:xfrm>
        </p:grpSpPr>
        <p:sp>
          <p:nvSpPr>
            <p:cNvPr id="36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7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39" name="TextBox 38"/>
          <p:cNvSpPr txBox="1"/>
          <p:nvPr/>
        </p:nvSpPr>
        <p:spPr>
          <a:xfrm>
            <a:off x="2434680" y="353906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interoperability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403595" y="3774533"/>
            <a:ext cx="165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 provisioning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245190" y="3539068"/>
            <a:ext cx="181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automatic scaling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566347" y="377453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38" idx="3"/>
          </p:cNvCxnSpPr>
          <p:nvPr/>
        </p:nvCxnSpPr>
        <p:spPr>
          <a:xfrm rot="5400000">
            <a:off x="1587035" y="4140024"/>
            <a:ext cx="517638" cy="447914"/>
          </a:xfrm>
          <a:prstGeom prst="straightConnector1">
            <a:avLst/>
          </a:prstGeom>
          <a:ln w="69850">
            <a:tailEnd type="arrow"/>
          </a:ln>
          <a:scene3d>
            <a:camera prst="orthographicFront"/>
            <a:lightRig rig="threePt" dir="t"/>
          </a:scene3d>
          <a:sp3d z="425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8" idx="5"/>
          </p:cNvCxnSpPr>
          <p:nvPr/>
        </p:nvCxnSpPr>
        <p:spPr>
          <a:xfrm rot="16200000" flipH="1">
            <a:off x="7099028" y="4156523"/>
            <a:ext cx="648268" cy="545545"/>
          </a:xfrm>
          <a:prstGeom prst="straightConnector1">
            <a:avLst/>
          </a:prstGeom>
          <a:ln w="69850">
            <a:tailEnd type="arrow"/>
          </a:ln>
          <a:scene3d>
            <a:camera prst="orthographicFront"/>
            <a:lightRig rig="threePt" dir="t"/>
          </a:scene3d>
          <a:sp3d z="425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39"/>
          <p:cNvGrpSpPr>
            <a:grpSpLocks/>
          </p:cNvGrpSpPr>
          <p:nvPr/>
        </p:nvGrpSpPr>
        <p:grpSpPr bwMode="auto">
          <a:xfrm>
            <a:off x="942976" y="4827587"/>
            <a:ext cx="484187" cy="517525"/>
            <a:chOff x="282" y="1175"/>
            <a:chExt cx="305" cy="326"/>
          </a:xfrm>
        </p:grpSpPr>
        <p:sp>
          <p:nvSpPr>
            <p:cNvPr id="9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44" name="TextBox 43"/>
          <p:cNvSpPr txBox="1"/>
          <p:nvPr/>
        </p:nvSpPr>
        <p:spPr>
          <a:xfrm>
            <a:off x="2333082" y="1981204"/>
            <a:ext cx="5059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Allow users to build turnkey dynamic virtual clusters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5.18519E-6 L 0.19063 -0.3801 " pathEditMode="relative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1908 -0.38033 " pathEditMode="relative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4.81481E-6 L 0.00746 -0.38033 " pathEditMode="relative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7.77778E-6 L -8.33333E-6 -0.38056 " pathEditMode="relative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77778E-6 L 8.33333E-7 -0.38056 " pathEditMode="relative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4.81481E-6 L -0.16372 -0.37801 " pathEditMode="relative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3 3.33333E-6 L -0.1632 -0.375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18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16493 -0.380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5" grpId="0" animBg="1"/>
      <p:bldP spid="6" grpId="0" animBg="1"/>
      <p:bldP spid="7" grpId="0" animBg="1"/>
      <p:bldP spid="39" grpId="0"/>
      <p:bldP spid="40" grpId="0"/>
      <p:bldP spid="41" grpId="0"/>
      <p:bldP spid="42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26496</TotalTime>
  <Words>1828</Words>
  <Application>Microsoft Macintosh PowerPoint</Application>
  <PresentationFormat>On-screen Show (4:3)</PresentationFormat>
  <Paragraphs>456</Paragraphs>
  <Slides>31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Cloud versus Cloud: the Blessings and Challenges of Cloud Computing for Science</vt:lpstr>
      <vt:lpstr>Cloud versus Cloud</vt:lpstr>
      <vt:lpstr>On the Nimbus Team…</vt:lpstr>
      <vt:lpstr>Nuts and Bolts:  Infrastructure Cloud Computing with Nimbus</vt:lpstr>
      <vt:lpstr>Nimbus Components</vt:lpstr>
      <vt:lpstr>IaaS: How it Works</vt:lpstr>
      <vt:lpstr>IaaS: How it Works</vt:lpstr>
      <vt:lpstr>Nimbus Infrastructure:  a Highly-Configurable IaaS Architecture</vt:lpstr>
      <vt:lpstr>Nimbus Platform: Working with Hybrid Clouds</vt:lpstr>
      <vt:lpstr>Applications and Ecosystem</vt:lpstr>
      <vt:lpstr>Scientific Cloud Resources</vt:lpstr>
      <vt:lpstr>Slide 12</vt:lpstr>
      <vt:lpstr>Slide 13</vt:lpstr>
      <vt:lpstr>Slide 14</vt:lpstr>
      <vt:lpstr>Sky Computing</vt:lpstr>
      <vt:lpstr>Slide 16</vt:lpstr>
      <vt:lpstr>Slide 17</vt:lpstr>
      <vt:lpstr>Blessings</vt:lpstr>
      <vt:lpstr>Challenges (Some of)</vt:lpstr>
      <vt:lpstr>Appliance Management</vt:lpstr>
      <vt:lpstr>Elasticity, Reliability and Failure</vt:lpstr>
      <vt:lpstr>Elasticity, Reliability and Failure</vt:lpstr>
      <vt:lpstr>Deployment Performance</vt:lpstr>
      <vt:lpstr>Execution Performance</vt:lpstr>
      <vt:lpstr>Cost, Utilization, and Price</vt:lpstr>
      <vt:lpstr>Cost, Utilization, and Price</vt:lpstr>
      <vt:lpstr>Cloud Markets (Lack Thereof)</vt:lpstr>
      <vt:lpstr>The Nimbus Team</vt:lpstr>
      <vt:lpstr>The Nimbus Team</vt:lpstr>
      <vt:lpstr>Parting Thoughts</vt:lpstr>
      <vt:lpstr>Slide 31</vt:lpstr>
    </vt:vector>
  </TitlesOfParts>
  <Company>UVic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Scheduler</dc:title>
  <dc:creator>Patrick Armstrong</dc:creator>
  <cp:lastModifiedBy>Kate Keahey</cp:lastModifiedBy>
  <cp:revision>149</cp:revision>
  <cp:lastPrinted>2010-04-21T03:34:46Z</cp:lastPrinted>
  <dcterms:created xsi:type="dcterms:W3CDTF">2011-05-23T16:00:43Z</dcterms:created>
  <dcterms:modified xsi:type="dcterms:W3CDTF">2011-05-23T16:02:59Z</dcterms:modified>
</cp:coreProperties>
</file>