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95" r:id="rId1"/>
  </p:sldMasterIdLst>
  <p:notesMasterIdLst>
    <p:notesMasterId r:id="rId37"/>
  </p:notesMasterIdLst>
  <p:handoutMasterIdLst>
    <p:handoutMasterId r:id="rId38"/>
  </p:handoutMasterIdLst>
  <p:sldIdLst>
    <p:sldId id="286" r:id="rId2"/>
    <p:sldId id="478" r:id="rId3"/>
    <p:sldId id="449" r:id="rId4"/>
    <p:sldId id="372" r:id="rId5"/>
    <p:sldId id="481" r:id="rId6"/>
    <p:sldId id="482" r:id="rId7"/>
    <p:sldId id="486" r:id="rId8"/>
    <p:sldId id="483" r:id="rId9"/>
    <p:sldId id="487" r:id="rId10"/>
    <p:sldId id="439" r:id="rId11"/>
    <p:sldId id="440" r:id="rId12"/>
    <p:sldId id="441" r:id="rId13"/>
    <p:sldId id="442" r:id="rId14"/>
    <p:sldId id="477" r:id="rId15"/>
    <p:sldId id="444" r:id="rId16"/>
    <p:sldId id="476" r:id="rId17"/>
    <p:sldId id="457" r:id="rId18"/>
    <p:sldId id="446" r:id="rId19"/>
    <p:sldId id="484" r:id="rId20"/>
    <p:sldId id="414" r:id="rId21"/>
    <p:sldId id="490" r:id="rId22"/>
    <p:sldId id="491" r:id="rId23"/>
    <p:sldId id="492" r:id="rId24"/>
    <p:sldId id="461" r:id="rId25"/>
    <p:sldId id="462" r:id="rId26"/>
    <p:sldId id="463" r:id="rId27"/>
    <p:sldId id="464" r:id="rId28"/>
    <p:sldId id="465" r:id="rId29"/>
    <p:sldId id="466" r:id="rId30"/>
    <p:sldId id="411" r:id="rId31"/>
    <p:sldId id="412" r:id="rId32"/>
    <p:sldId id="469" r:id="rId33"/>
    <p:sldId id="488" r:id="rId34"/>
    <p:sldId id="485" r:id="rId35"/>
    <p:sldId id="366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2846AC"/>
    <a:srgbClr val="E46161"/>
    <a:srgbClr val="FB9326"/>
    <a:srgbClr val="FA8C00"/>
    <a:srgbClr val="0C2268"/>
    <a:srgbClr val="CC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72509" autoAdjust="0"/>
  </p:normalViewPr>
  <p:slideViewPr>
    <p:cSldViewPr snapToGrid="0" snapToObjects="1">
      <p:cViewPr>
        <p:scale>
          <a:sx n="75" d="100"/>
          <a:sy n="75" d="100"/>
        </p:scale>
        <p:origin x="-116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26DCB-E814-3543-B4B7-34503F3B5B43}" type="datetimeFigureOut">
              <a:rPr lang="en-US" smtClean="0"/>
              <a:pPr/>
              <a:t>9/9/11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4524F-D773-DD44-A1EC-B2062652C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937D8-8A33-BD42-9C3D-79BFF088E911}" type="datetimeFigureOut">
              <a:rPr lang="en-US" smtClean="0"/>
              <a:pPr/>
              <a:t>9/9/11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E2F9D-DB4A-FD44-ADAF-DB44CE59A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602CBB-F817-5C46-8DAA-85C962AF7FBB}" type="datetime1">
              <a:rPr lang="en-US" smtClean="0"/>
              <a:pPr/>
              <a:t>9/9/11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                                </a:t>
            </a:r>
            <a:fld id="{A2B401F1-9CC9-2046-AFEE-B9B0CD64CD89}" type="slidenum">
              <a:rPr lang="en-US" sz="1400" smtClean="0"/>
              <a:pPr/>
              <a:t>‹#›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366E42-E3CD-E04D-A513-68BFFECDE106}" type="datetime1">
              <a:rPr lang="en-US" smtClean="0"/>
              <a:pPr/>
              <a:t>9/9/11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5CB77E-D43D-4046-B9A6-27A5469A05F0}" type="datetime1">
              <a:rPr lang="en-US" smtClean="0"/>
              <a:pPr/>
              <a:t>9/9/11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779CEB-1BC7-0641-9AF0-1114A67827A4}" type="datetime1">
              <a:rPr lang="en-US" smtClean="0"/>
              <a:pPr/>
              <a:t>9/9/11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6D8B8F-1949-C448-98E1-F68B61169813}" type="datetime1">
              <a:rPr lang="en-US" smtClean="0"/>
              <a:pPr/>
              <a:t>9/9/11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9790B-C156-B44F-88B2-48931E908AC0}" type="datetime1">
              <a:rPr lang="en-US" smtClean="0"/>
              <a:pPr/>
              <a:t>9/9/11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2D7582-BDD4-A540-A9EC-317D7C3CD090}" type="datetime1">
              <a:rPr lang="en-US" smtClean="0"/>
              <a:pPr/>
              <a:t>9/9/11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6D19D5-D81D-D548-AD7A-AD7DC8475E14}" type="datetime1">
              <a:rPr lang="en-US" smtClean="0"/>
              <a:pPr/>
              <a:t>9/9/11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A8EB6-8AA1-1046-BB8A-358136E2F9B1}" type="datetime1">
              <a:rPr lang="en-US" smtClean="0"/>
              <a:pPr/>
              <a:t>9/9/11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B6EB00-5A87-C047-B5B7-3B31AD89890F}" type="datetime1">
              <a:rPr lang="en-US" smtClean="0"/>
              <a:pPr/>
              <a:t>9/9/11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178235-F45C-FE4C-A523-8E43145C825B}" type="datetime1">
              <a:rPr lang="en-US" smtClean="0"/>
              <a:pPr/>
              <a:t>9/9/11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df"/><Relationship Id="rId15" Type="http://schemas.openxmlformats.org/officeDocument/2006/relationships/image" Target="../media/image23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470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I</a:t>
            </a:r>
            <a:endParaRPr lang="en-US" dirty="0">
              <a:solidFill>
                <a:srgbClr val="3861AA"/>
              </a:solidFill>
              <a:latin typeface="Trebuchet MS" pitchFamily="34" charset="0"/>
            </a:endParaRPr>
          </a:p>
        </p:txBody>
      </p:sp>
      <p:pic>
        <p:nvPicPr>
          <p:cNvPr id="9" name="Picture 8" descr="white-2.pdf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13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2736861" y="6041498"/>
            <a:ext cx="1126072" cy="84455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862933" y="6353740"/>
            <a:ext cx="2495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www.nimbusproject.org</a:t>
            </a:r>
            <a:endParaRPr lang="en-US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A8369-D59E-A34A-BAF6-D2C5D32CAF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BAA88-BBE7-5842-9308-ECD8770CC850}" type="datetime1">
              <a:rPr lang="en-US" smtClean="0"/>
              <a:pPr/>
              <a:t>9/9/11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rgbClr val="0C2268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keahey@mcs.anl.go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8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8" Type="http://schemas.openxmlformats.org/officeDocument/2006/relationships/image" Target="../media/image30.png"/><Relationship Id="rId9" Type="http://schemas.openxmlformats.org/officeDocument/2006/relationships/image" Target="../media/image31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tiff"/><Relationship Id="rId6" Type="http://schemas.openxmlformats.org/officeDocument/2006/relationships/image" Target="../media/image18.png"/><Relationship Id="rId7" Type="http://schemas.openxmlformats.org/officeDocument/2006/relationships/image" Target="../media/image35.tiff"/><Relationship Id="rId8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tiff"/><Relationship Id="rId5" Type="http://schemas.openxmlformats.org/officeDocument/2006/relationships/image" Target="../media/image39.tiff"/><Relationship Id="rId6" Type="http://schemas.openxmlformats.org/officeDocument/2006/relationships/image" Target="../media/image40.png"/><Relationship Id="rId7" Type="http://schemas.openxmlformats.org/officeDocument/2006/relationships/image" Target="../media/image26.png"/><Relationship Id="rId8" Type="http://schemas.openxmlformats.org/officeDocument/2006/relationships/image" Target="../media/image28.jpeg"/><Relationship Id="rId9" Type="http://schemas.openxmlformats.org/officeDocument/2006/relationships/image" Target="../media/image29.jpeg"/><Relationship Id="rId10" Type="http://schemas.openxmlformats.org/officeDocument/2006/relationships/image" Target="../media/image41.tiff"/><Relationship Id="rId11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tiff"/><Relationship Id="rId5" Type="http://schemas.openxmlformats.org/officeDocument/2006/relationships/image" Target="../media/image45.tiff"/><Relationship Id="rId6" Type="http://schemas.openxmlformats.org/officeDocument/2006/relationships/image" Target="../media/image4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6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Relationship Id="rId3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5.jpeg"/><Relationship Id="rId5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5" Type="http://schemas.openxmlformats.org/officeDocument/2006/relationships/image" Target="../media/image59.jpeg"/><Relationship Id="rId6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5" Type="http://schemas.openxmlformats.org/officeDocument/2006/relationships/image" Target="../media/image59.jpeg"/><Relationship Id="rId6" Type="http://schemas.openxmlformats.org/officeDocument/2006/relationships/image" Target="../media/image10.jpeg"/><Relationship Id="rId7" Type="http://schemas.openxmlformats.org/officeDocument/2006/relationships/image" Target="../media/image61.jpeg"/><Relationship Id="rId8" Type="http://schemas.openxmlformats.org/officeDocument/2006/relationships/image" Target="../media/image11.png"/><Relationship Id="rId9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5" Type="http://schemas.openxmlformats.org/officeDocument/2006/relationships/image" Target="../media/image59.jpeg"/><Relationship Id="rId6" Type="http://schemas.openxmlformats.org/officeDocument/2006/relationships/image" Target="../media/image10.jpeg"/><Relationship Id="rId7" Type="http://schemas.openxmlformats.org/officeDocument/2006/relationships/image" Target="../media/image61.jpeg"/><Relationship Id="rId8" Type="http://schemas.openxmlformats.org/officeDocument/2006/relationships/image" Target="../media/image11.png"/><Relationship Id="rId9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5" Type="http://schemas.openxmlformats.org/officeDocument/2006/relationships/image" Target="../media/image59.jpeg"/><Relationship Id="rId6" Type="http://schemas.openxmlformats.org/officeDocument/2006/relationships/image" Target="../media/image10.jpeg"/><Relationship Id="rId7" Type="http://schemas.openxmlformats.org/officeDocument/2006/relationships/image" Target="../media/image61.jpeg"/><Relationship Id="rId8" Type="http://schemas.openxmlformats.org/officeDocument/2006/relationships/image" Target="../media/image11.png"/><Relationship Id="rId9" Type="http://schemas.openxmlformats.org/officeDocument/2006/relationships/image" Target="../media/image12.jpeg"/><Relationship Id="rId10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5" Type="http://schemas.openxmlformats.org/officeDocument/2006/relationships/image" Target="../media/image59.jpeg"/><Relationship Id="rId6" Type="http://schemas.openxmlformats.org/officeDocument/2006/relationships/image" Target="../media/image10.jpeg"/><Relationship Id="rId7" Type="http://schemas.openxmlformats.org/officeDocument/2006/relationships/image" Target="../media/image61.jpeg"/><Relationship Id="rId8" Type="http://schemas.openxmlformats.org/officeDocument/2006/relationships/image" Target="../media/image11.png"/><Relationship Id="rId9" Type="http://schemas.openxmlformats.org/officeDocument/2006/relationships/image" Target="../media/image12.jpeg"/><Relationship Id="rId10" Type="http://schemas.openxmlformats.org/officeDocument/2006/relationships/image" Target="../media/image62.png"/><Relationship Id="rId11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5" Type="http://schemas.openxmlformats.org/officeDocument/2006/relationships/image" Target="../media/image59.jpeg"/><Relationship Id="rId6" Type="http://schemas.openxmlformats.org/officeDocument/2006/relationships/image" Target="../media/image10.jpeg"/><Relationship Id="rId7" Type="http://schemas.openxmlformats.org/officeDocument/2006/relationships/image" Target="../media/image61.jpeg"/><Relationship Id="rId8" Type="http://schemas.openxmlformats.org/officeDocument/2006/relationships/image" Target="../media/image11.png"/><Relationship Id="rId9" Type="http://schemas.openxmlformats.org/officeDocument/2006/relationships/image" Target="../media/image12.jpeg"/><Relationship Id="rId10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tiff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9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61.jpeg"/><Relationship Id="rId5" Type="http://schemas.openxmlformats.org/officeDocument/2006/relationships/image" Target="../media/image11.pn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df"/><Relationship Id="rId3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df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5.pdf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0388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Cloud versus Cloud: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Building an Outsourcing Ecosystem for Science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402664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Kate Keahey</a:t>
            </a:r>
          </a:p>
          <a:p>
            <a:r>
              <a:rPr lang="en-US" sz="2000" dirty="0" smtClean="0">
                <a:hlinkClick r:id="rId2"/>
              </a:rPr>
              <a:t>keahey@mcs.anl.gov</a:t>
            </a:r>
            <a:endParaRPr lang="en-US" sz="2000" dirty="0" smtClean="0"/>
          </a:p>
          <a:p>
            <a:r>
              <a:rPr lang="en-US" sz="2000" dirty="0" smtClean="0"/>
              <a:t>Argonne National Laboratory</a:t>
            </a:r>
          </a:p>
          <a:p>
            <a:r>
              <a:rPr lang="en-US" sz="2000" dirty="0" smtClean="0"/>
              <a:t>Computation Institute, University of Chicago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B82A-8F6E-8242-AB6F-C90388FED0D8}" type="datetime1">
              <a:rPr lang="en-US" smtClean="0"/>
              <a:pPr/>
              <a:t>9/13/11</a:t>
            </a:fld>
            <a:endParaRPr lang="en-US"/>
          </a:p>
        </p:txBody>
      </p:sp>
      <p:pic>
        <p:nvPicPr>
          <p:cNvPr id="9" name="Picture 8" descr="cisl banner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804883"/>
          </a:xfrm>
          <a:prstGeom prst="rect">
            <a:avLst/>
          </a:prstGeom>
        </p:spPr>
      </p:pic>
      <p:pic>
        <p:nvPicPr>
          <p:cNvPr id="10" name="Picture 9" descr="cisl titl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100" y="965202"/>
            <a:ext cx="74041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0" descr="Description: cost1_sm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7382" y="1684950"/>
            <a:ext cx="2688167" cy="202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emergent need for processing</a:t>
            </a:r>
          </a:p>
          <a:p>
            <a:r>
              <a:rPr lang="en-US" dirty="0" smtClean="0"/>
              <a:t>A virtual appliance for automated and portable sequence analysis</a:t>
            </a:r>
          </a:p>
          <a:p>
            <a:r>
              <a:rPr lang="en-US" dirty="0" smtClean="0"/>
              <a:t>Approach:</a:t>
            </a:r>
          </a:p>
          <a:p>
            <a:pPr lvl="1"/>
            <a:r>
              <a:rPr lang="en-US" dirty="0" smtClean="0"/>
              <a:t>Running on user’s desktop</a:t>
            </a:r>
          </a:p>
          <a:p>
            <a:pPr lvl="1"/>
            <a:r>
              <a:rPr lang="en-US" dirty="0" smtClean="0"/>
              <a:t>Then running on Nimbus Science Clouds, Magellan and EC2</a:t>
            </a:r>
          </a:p>
          <a:p>
            <a:pPr lvl="1"/>
            <a:r>
              <a:rPr lang="en-US" dirty="0" smtClean="0"/>
              <a:t>A platform for building appliances representing push-button pipelines</a:t>
            </a:r>
          </a:p>
          <a:p>
            <a:r>
              <a:rPr lang="en-US" dirty="0" smtClean="0"/>
              <a:t>Impact</a:t>
            </a:r>
          </a:p>
          <a:p>
            <a:pPr lvl="1"/>
            <a:r>
              <a:rPr lang="en-US" dirty="0" smtClean="0"/>
              <a:t>From desktop to cloud</a:t>
            </a:r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clovr.org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9/13/11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24" descr="CloVR_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205" y="152397"/>
            <a:ext cx="3352800" cy="121814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222536" y="145961"/>
            <a:ext cx="4536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Sam </a:t>
            </a:r>
            <a:r>
              <a:rPr lang="en-US" i="1" dirty="0" err="1" smtClean="0">
                <a:latin typeface="Arial" charset="0"/>
                <a:ea typeface="Arial" charset="0"/>
                <a:cs typeface="Arial" charset="0"/>
              </a:rPr>
              <a:t>Angiuoli</a:t>
            </a:r>
            <a:endParaRPr lang="en-US" i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Institute for Genome Sciences</a:t>
            </a:r>
          </a:p>
          <a:p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University of Maryland School of Medicine</a:t>
            </a:r>
          </a:p>
          <a:p>
            <a:endParaRPr lang="en-US" dirty="0"/>
          </a:p>
        </p:txBody>
      </p:sp>
      <p:pic>
        <p:nvPicPr>
          <p:cNvPr id="119" name="Picture 15" descr="Screen shot 2010-10-03 at 12.29.14 PM.png"/>
          <p:cNvPicPr>
            <a:picLocks noChangeAspect="1"/>
          </p:cNvPicPr>
          <p:nvPr/>
        </p:nvPicPr>
        <p:blipFill>
          <a:blip r:embed="rId5"/>
          <a:srcRect t="16251" r="41211" b="3125"/>
          <a:stretch>
            <a:fillRect/>
          </a:stretch>
        </p:blipFill>
        <p:spPr bwMode="auto">
          <a:xfrm>
            <a:off x="4474343" y="2049767"/>
            <a:ext cx="3653806" cy="313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116" descr="clovr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8777" y="3848933"/>
            <a:ext cx="3816929" cy="2507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2800" y="1531938"/>
            <a:ext cx="45212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287870" y="160020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Myriad Pro" charset="0"/>
              </a:rPr>
              <a:t>Detailed analysis of data from the MACHO experiment Dark Matter search</a:t>
            </a:r>
          </a:p>
          <a:p>
            <a:r>
              <a:rPr lang="en-US" dirty="0" smtClean="0"/>
              <a:t>Provide infrastructure for six observational astronomy survey projects</a:t>
            </a:r>
          </a:p>
          <a:p>
            <a:r>
              <a:rPr lang="en-US" dirty="0" smtClean="0"/>
              <a:t>Approach:</a:t>
            </a:r>
            <a:endParaRPr lang="en-US" dirty="0" smtClean="0"/>
          </a:p>
          <a:p>
            <a:pPr lvl="1"/>
            <a:r>
              <a:rPr lang="en-US" dirty="0" smtClean="0"/>
              <a:t>Appliance creation and management</a:t>
            </a:r>
          </a:p>
          <a:p>
            <a:pPr lvl="1"/>
            <a:r>
              <a:rPr lang="en-US" dirty="0" smtClean="0"/>
              <a:t>Running </a:t>
            </a:r>
            <a:r>
              <a:rPr lang="en-US" dirty="0" smtClean="0"/>
              <a:t>on a Nimbus cloud on </a:t>
            </a:r>
            <a:r>
              <a:rPr lang="en-US" dirty="0" err="1" smtClean="0"/>
              <a:t>WestGrid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Dynamic </a:t>
            </a:r>
            <a:r>
              <a:rPr lang="en-US" dirty="0" smtClean="0"/>
              <a:t>Condor pool for astronomy </a:t>
            </a:r>
          </a:p>
          <a:p>
            <a:r>
              <a:rPr lang="en-US" dirty="0" smtClean="0"/>
              <a:t>Status:</a:t>
            </a:r>
          </a:p>
          <a:p>
            <a:pPr lvl="1"/>
            <a:r>
              <a:rPr lang="en-US" dirty="0" smtClean="0"/>
              <a:t>In production operation since July 2010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9/13/11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731" y="25404"/>
            <a:ext cx="43434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8" descr="cloud_scheduler_logo_fa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302" y="200408"/>
            <a:ext cx="1363422" cy="1220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8366" y="1794937"/>
            <a:ext cx="4432300" cy="1651000"/>
          </a:xfrm>
          <a:prstGeom prst="rect">
            <a:avLst/>
          </a:prstGeom>
        </p:spPr>
      </p:pic>
      <p:pic>
        <p:nvPicPr>
          <p:cNvPr id="15" name="Picture 14" descr="nrc_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2073" y="287872"/>
            <a:ext cx="1337936" cy="218974"/>
          </a:xfrm>
          <a:prstGeom prst="rect">
            <a:avLst/>
          </a:prstGeom>
        </p:spPr>
      </p:pic>
      <p:pic>
        <p:nvPicPr>
          <p:cNvPr id="16" name="Picture 15" descr="UVic_log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8535" y="200408"/>
            <a:ext cx="982823" cy="379491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384724" y="646034"/>
            <a:ext cx="26634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800" i="1" dirty="0">
                <a:latin typeface="Arial" charset="0"/>
              </a:rPr>
              <a:t>Work </a:t>
            </a:r>
            <a:r>
              <a:rPr lang="en-US" sz="1800" i="1" dirty="0" smtClean="0">
                <a:latin typeface="Arial" charset="0"/>
              </a:rPr>
              <a:t>by </a:t>
            </a:r>
            <a:r>
              <a:rPr lang="en-US" i="1" dirty="0" smtClean="0">
                <a:latin typeface="Arial" charset="0"/>
              </a:rPr>
              <a:t>the UVIC</a:t>
            </a:r>
            <a:r>
              <a:rPr lang="en-US" sz="1800" i="1" dirty="0" smtClean="0">
                <a:latin typeface="Arial" charset="0"/>
              </a:rPr>
              <a:t> team</a:t>
            </a:r>
            <a:endParaRPr lang="en-US" sz="1800" i="1" dirty="0">
              <a:latin typeface="Arial" charset="0"/>
            </a:endParaRPr>
          </a:p>
        </p:txBody>
      </p:sp>
      <p:pic>
        <p:nvPicPr>
          <p:cNvPr id="20" name="Picture 5" descr="canfar_jobs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61500" y="2099731"/>
            <a:ext cx="3786712" cy="2811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Picture 21" descr="canfar.tif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9165" y="3005880"/>
            <a:ext cx="4174067" cy="33166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5" y="-64022"/>
            <a:ext cx="3793067" cy="1143000"/>
          </a:xfrm>
        </p:spPr>
        <p:txBody>
          <a:bodyPr/>
          <a:lstStyle/>
          <a:p>
            <a:r>
              <a:rPr lang="en-US" dirty="0" smtClean="0"/>
              <a:t>Sky Computing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" y="1062045"/>
            <a:ext cx="4837760" cy="529430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Sky Computing = a Federation of Clouds</a:t>
            </a:r>
          </a:p>
          <a:p>
            <a:r>
              <a:rPr lang="en-US" dirty="0" smtClean="0"/>
              <a:t>Approach:</a:t>
            </a:r>
          </a:p>
          <a:p>
            <a:pPr lvl="1"/>
            <a:r>
              <a:rPr lang="en-US" dirty="0" smtClean="0"/>
              <a:t>Combine resources obtained in multiple Nimbus clouds in </a:t>
            </a:r>
            <a:r>
              <a:rPr lang="en-US" dirty="0" err="1" smtClean="0"/>
              <a:t>FutureGrid</a:t>
            </a:r>
            <a:r>
              <a:rPr lang="en-US" dirty="0" smtClean="0"/>
              <a:t> and Grid’ 5000</a:t>
            </a:r>
          </a:p>
          <a:p>
            <a:pPr lvl="1"/>
            <a:r>
              <a:rPr lang="en-US" dirty="0" smtClean="0"/>
              <a:t>Combine Context Broker, </a:t>
            </a:r>
            <a:r>
              <a:rPr lang="en-US" dirty="0" err="1" smtClean="0"/>
              <a:t>ViNe</a:t>
            </a:r>
            <a:r>
              <a:rPr lang="en-US" dirty="0" smtClean="0"/>
              <a:t>, fast image deployment</a:t>
            </a:r>
          </a:p>
          <a:p>
            <a:pPr lvl="1"/>
            <a:r>
              <a:rPr lang="en-US" dirty="0" smtClean="0"/>
              <a:t>Deployed a virtual cluster of over 1000 cores on Grid5000 and </a:t>
            </a:r>
            <a:r>
              <a:rPr lang="en-US" dirty="0" err="1" smtClean="0"/>
              <a:t>FutureGrid</a:t>
            </a:r>
            <a:r>
              <a:rPr lang="en-US" dirty="0" smtClean="0"/>
              <a:t> – largest</a:t>
            </a:r>
            <a:r>
              <a:rPr lang="en-US" dirty="0" smtClean="0"/>
              <a:t> of </a:t>
            </a:r>
            <a:r>
              <a:rPr lang="en-US" dirty="0" smtClean="0"/>
              <a:t>this </a:t>
            </a:r>
            <a:r>
              <a:rPr lang="en-US" dirty="0" smtClean="0"/>
              <a:t>type at the time</a:t>
            </a:r>
          </a:p>
          <a:p>
            <a:r>
              <a:rPr lang="en-US" dirty="0" smtClean="0"/>
              <a:t>Grid’5000 Large Scale Deployment Challenge award</a:t>
            </a:r>
          </a:p>
          <a:p>
            <a:r>
              <a:rPr lang="en-US" dirty="0" smtClean="0"/>
              <a:t>Demonstrated at OGF 29 06/10</a:t>
            </a:r>
          </a:p>
          <a:p>
            <a:r>
              <a:rPr lang="en-US" dirty="0" err="1" smtClean="0"/>
              <a:t>TeraGrid</a:t>
            </a:r>
            <a:r>
              <a:rPr lang="en-US" dirty="0" smtClean="0"/>
              <a:t> ’10 poster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More at: </a:t>
            </a:r>
            <a:r>
              <a:rPr lang="en-US" i="1" dirty="0" err="1" smtClean="0"/>
              <a:t>www.isgtw.org/?pid</a:t>
            </a:r>
            <a:r>
              <a:rPr lang="en-US" i="1" dirty="0" smtClean="0"/>
              <a:t>=1002832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9/13/11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5" descr="gtb network v15.png"/>
          <p:cNvPicPr>
            <a:picLocks noChangeAspect="1"/>
          </p:cNvPicPr>
          <p:nvPr/>
        </p:nvPicPr>
        <p:blipFill>
          <a:blip r:embed="rId3"/>
          <a:srcRect t="-4877" b="-4877"/>
          <a:stretch>
            <a:fillRect/>
          </a:stretch>
        </p:blipFill>
        <p:spPr bwMode="auto">
          <a:xfrm>
            <a:off x="5486400" y="1481669"/>
            <a:ext cx="3657600" cy="20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2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7760" y="2718672"/>
            <a:ext cx="2517877" cy="181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ierr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9874" y="4224571"/>
            <a:ext cx="3726963" cy="2199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834675" y="205940"/>
            <a:ext cx="2840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i="1" dirty="0" smtClean="0"/>
              <a:t>Work by  Pierre </a:t>
            </a:r>
            <a:r>
              <a:rPr lang="en-US" i="1" dirty="0" err="1" smtClean="0"/>
              <a:t>Riteau</a:t>
            </a:r>
            <a:r>
              <a:rPr lang="en-US" i="1" dirty="0" smtClean="0"/>
              <a:t> et al, </a:t>
            </a:r>
          </a:p>
          <a:p>
            <a:pPr algn="ctr" fontAlgn="base"/>
            <a:r>
              <a:rPr lang="en-US" i="1" dirty="0" smtClean="0"/>
              <a:t>University of Rennes 1</a:t>
            </a:r>
          </a:p>
          <a:p>
            <a:endParaRPr lang="en-US" dirty="0"/>
          </a:p>
        </p:txBody>
      </p:sp>
      <p:pic>
        <p:nvPicPr>
          <p:cNvPr id="11" name="Picture 7" descr="pixture_reloaded_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63837" y="3111398"/>
            <a:ext cx="1180164" cy="80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dobbs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3976" y="5491534"/>
            <a:ext cx="1319623" cy="422066"/>
          </a:xfrm>
          <a:prstGeom prst="rect">
            <a:avLst/>
          </a:prstGeom>
        </p:spPr>
      </p:pic>
      <p:pic>
        <p:nvPicPr>
          <p:cNvPr id="13" name="Picture 21" descr="skypi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63836" y="912961"/>
            <a:ext cx="1214030" cy="113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990158" y="1027672"/>
            <a:ext cx="38376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i="1" kern="0" dirty="0" smtClean="0">
                <a:ea typeface="ＭＳ Ｐゴシック" charset="-128"/>
              </a:rPr>
              <a:t>“Sky Computing”</a:t>
            </a:r>
          </a:p>
          <a:p>
            <a:pPr marL="0" lvl="1"/>
            <a:r>
              <a:rPr lang="en-US" sz="1400" i="1" kern="0" dirty="0" smtClean="0">
                <a:ea typeface="ＭＳ Ｐゴシック" charset="-128"/>
              </a:rPr>
              <a:t>IEEE Internet Computing, September 2009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sz="half" idx="2"/>
          </p:nvPr>
        </p:nvSpPr>
        <p:spPr>
          <a:xfrm>
            <a:off x="457200" y="1506541"/>
            <a:ext cx="4038600" cy="4849809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BarBar</a:t>
            </a:r>
            <a:r>
              <a:rPr lang="en-US" dirty="0" smtClean="0"/>
              <a:t> Experiment at SLAC in Stanford, CA</a:t>
            </a:r>
          </a:p>
          <a:p>
            <a:r>
              <a:rPr lang="en-US" dirty="0" smtClean="0"/>
              <a:t>Using clouds to simulate electron-positron collisions in their detector </a:t>
            </a:r>
          </a:p>
          <a:p>
            <a:r>
              <a:rPr lang="en-US" dirty="0" smtClean="0"/>
              <a:t>Exploring virtualization as a vehicle for data preservation</a:t>
            </a:r>
          </a:p>
          <a:p>
            <a:r>
              <a:rPr lang="en-US" dirty="0" smtClean="0"/>
              <a:t>Approach:</a:t>
            </a:r>
          </a:p>
          <a:p>
            <a:pPr lvl="1"/>
            <a:r>
              <a:rPr lang="en-US" dirty="0" smtClean="0"/>
              <a:t>Appliance preparation and management</a:t>
            </a:r>
          </a:p>
          <a:p>
            <a:pPr lvl="1"/>
            <a:r>
              <a:rPr lang="en-US" dirty="0" smtClean="0"/>
              <a:t>Distributed Nimbus clouds</a:t>
            </a:r>
          </a:p>
          <a:p>
            <a:pPr lvl="1"/>
            <a:r>
              <a:rPr lang="en-US" dirty="0" smtClean="0"/>
              <a:t>Cloud Scheduler</a:t>
            </a:r>
          </a:p>
          <a:p>
            <a:r>
              <a:rPr lang="en-US" dirty="0" smtClean="0"/>
              <a:t>Running production </a:t>
            </a:r>
            <a:r>
              <a:rPr lang="en-US" dirty="0" err="1" smtClean="0"/>
              <a:t>BaBar</a:t>
            </a:r>
            <a:r>
              <a:rPr lang="en-US" dirty="0" smtClean="0"/>
              <a:t> workloads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9/13/11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NEWBABAR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38" y="122241"/>
            <a:ext cx="4178300" cy="1384300"/>
          </a:xfrm>
          <a:prstGeom prst="rect">
            <a:avLst/>
          </a:prstGeom>
        </p:spPr>
      </p:pic>
      <p:pic>
        <p:nvPicPr>
          <p:cNvPr id="29" name="Picture 28" descr="barbar1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499" y="1134535"/>
            <a:ext cx="1823267" cy="2946400"/>
          </a:xfrm>
          <a:prstGeom prst="rect">
            <a:avLst/>
          </a:prstGeom>
        </p:spPr>
      </p:pic>
      <p:pic>
        <p:nvPicPr>
          <p:cNvPr id="30" name="Picture 29" descr="barbar2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743" y="1219200"/>
            <a:ext cx="2432050" cy="12375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r="32808"/>
          <a:stretch>
            <a:fillRect/>
          </a:stretch>
        </p:blipFill>
        <p:spPr>
          <a:xfrm>
            <a:off x="4540057" y="2099746"/>
            <a:ext cx="2978150" cy="1651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93987" y="988367"/>
            <a:ext cx="2316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Canadian Efforts</a:t>
            </a:r>
            <a:endParaRPr lang="en-US" sz="2400" i="1" dirty="0"/>
          </a:p>
        </p:txBody>
      </p:sp>
      <p:pic>
        <p:nvPicPr>
          <p:cNvPr id="16" name="Picture 15" descr="cloud_scheduler_logo_fa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1302" y="200408"/>
            <a:ext cx="1363422" cy="1220263"/>
          </a:xfrm>
          <a:prstGeom prst="rect">
            <a:avLst/>
          </a:prstGeom>
        </p:spPr>
      </p:pic>
      <p:pic>
        <p:nvPicPr>
          <p:cNvPr id="17" name="Picture 16" descr="nrc_log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2073" y="287872"/>
            <a:ext cx="1337936" cy="218974"/>
          </a:xfrm>
          <a:prstGeom prst="rect">
            <a:avLst/>
          </a:prstGeom>
        </p:spPr>
      </p:pic>
      <p:pic>
        <p:nvPicPr>
          <p:cNvPr id="18" name="Picture 17" descr="UVic_logo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8535" y="200408"/>
            <a:ext cx="982823" cy="379491"/>
          </a:xfrm>
          <a:prstGeom prst="rect">
            <a:avLst/>
          </a:prstGeom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384724" y="646034"/>
            <a:ext cx="26634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800" i="1" dirty="0">
                <a:latin typeface="Arial" charset="0"/>
              </a:rPr>
              <a:t>Work </a:t>
            </a:r>
            <a:r>
              <a:rPr lang="en-US" sz="1800" i="1" dirty="0" smtClean="0">
                <a:latin typeface="Arial" charset="0"/>
              </a:rPr>
              <a:t>by </a:t>
            </a:r>
            <a:r>
              <a:rPr lang="en-US" i="1" dirty="0" smtClean="0">
                <a:latin typeface="Arial" charset="0"/>
              </a:rPr>
              <a:t>the UVIC</a:t>
            </a:r>
            <a:r>
              <a:rPr lang="en-US" sz="1800" i="1" dirty="0" smtClean="0">
                <a:latin typeface="Arial" charset="0"/>
              </a:rPr>
              <a:t> team</a:t>
            </a:r>
            <a:endParaRPr lang="en-US" sz="1800" i="1" dirty="0">
              <a:latin typeface="Arial" charset="0"/>
            </a:endParaRPr>
          </a:p>
        </p:txBody>
      </p:sp>
      <p:pic>
        <p:nvPicPr>
          <p:cNvPr id="20" name="Picture 19" descr="babar resources.tif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5800" y="2723420"/>
            <a:ext cx="4684752" cy="2156250"/>
          </a:xfrm>
          <a:prstGeom prst="rect">
            <a:avLst/>
          </a:prstGeom>
        </p:spPr>
      </p:pic>
      <p:pic>
        <p:nvPicPr>
          <p:cNvPr id="22" name="Picture 6" descr="vm131.cloud.nrc.ca-vms_bycloud-1301487044-56-250x1200.png"/>
          <p:cNvPicPr>
            <a:picLocks noChangeAspect="1"/>
          </p:cNvPicPr>
          <p:nvPr/>
        </p:nvPicPr>
        <p:blipFill>
          <a:blip r:embed="rId11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7937" y="4778072"/>
            <a:ext cx="5610604" cy="147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9/13/11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4" descr="star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0"/>
            <a:ext cx="342900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tar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654" y="1918704"/>
            <a:ext cx="5200650" cy="3813243"/>
          </a:xfrm>
          <a:prstGeom prst="rect">
            <a:avLst/>
          </a:prstGeom>
        </p:spPr>
      </p:pic>
      <p:sp>
        <p:nvSpPr>
          <p:cNvPr id="11" name="Content Placeholder 6"/>
          <p:cNvSpPr txBox="1">
            <a:spLocks/>
          </p:cNvSpPr>
          <p:nvPr/>
        </p:nvSpPr>
        <p:spPr>
          <a:xfrm>
            <a:off x="29632" y="4690506"/>
            <a:ext cx="3894654" cy="1295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dirty="0" smtClean="0">
                <a:latin typeface="Myriad Pro"/>
                <a:cs typeface="Myriad Pro"/>
              </a:rPr>
              <a:t>Why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 run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in the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cloud?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Reduce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"time to science”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Near real-time processing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pic>
        <p:nvPicPr>
          <p:cNvPr id="9" name="Picture 8" descr="proton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55" y="1281103"/>
            <a:ext cx="560780" cy="5349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5567" y="1314969"/>
            <a:ext cx="430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6600"/>
                </a:solidFill>
              </a:rPr>
              <a:t>Challenge: what makes a proton spin?</a:t>
            </a:r>
            <a:endParaRPr lang="en-US" sz="2000" b="1" i="1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50318" y="205940"/>
            <a:ext cx="3009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i="1" dirty="0" smtClean="0"/>
              <a:t>Work by </a:t>
            </a:r>
            <a:r>
              <a:rPr lang="en-US" i="1" dirty="0" smtClean="0"/>
              <a:t> J. </a:t>
            </a:r>
            <a:r>
              <a:rPr lang="en-US" i="1" dirty="0" err="1" smtClean="0"/>
              <a:t>Lauret</a:t>
            </a:r>
            <a:r>
              <a:rPr lang="en-US" i="1" dirty="0" smtClean="0"/>
              <a:t>, J. </a:t>
            </a:r>
            <a:r>
              <a:rPr lang="en-US" i="1" dirty="0" err="1" smtClean="0"/>
              <a:t>Balewski</a:t>
            </a:r>
            <a:r>
              <a:rPr lang="en-US" i="1" dirty="0" smtClean="0"/>
              <a:t> </a:t>
            </a:r>
          </a:p>
          <a:p>
            <a:pPr algn="ctr" fontAlgn="base"/>
            <a:r>
              <a:rPr lang="en-US" i="1" dirty="0" smtClean="0"/>
              <a:t>a</a:t>
            </a:r>
            <a:r>
              <a:rPr lang="en-US" i="1" dirty="0" smtClean="0"/>
              <a:t>nd the STAR team</a:t>
            </a:r>
            <a:endParaRPr lang="en-US" dirty="0"/>
          </a:p>
        </p:txBody>
      </p:sp>
      <p:pic>
        <p:nvPicPr>
          <p:cNvPr id="16" name="Picture 15" descr="timeline.tiff"/>
          <p:cNvPicPr>
            <a:picLocks noChangeAspect="1"/>
          </p:cNvPicPr>
          <p:nvPr/>
        </p:nvPicPr>
        <p:blipFill>
          <a:blip r:embed="rId6"/>
          <a:srcRect b="60724"/>
          <a:stretch>
            <a:fillRect/>
          </a:stretch>
        </p:blipFill>
        <p:spPr>
          <a:xfrm>
            <a:off x="334432" y="2274304"/>
            <a:ext cx="3208868" cy="976896"/>
          </a:xfrm>
          <a:prstGeom prst="rect">
            <a:avLst/>
          </a:prstGeom>
        </p:spPr>
      </p:pic>
      <p:pic>
        <p:nvPicPr>
          <p:cNvPr id="18" name="Picture 17" descr="timeline.tiff"/>
          <p:cNvPicPr>
            <a:picLocks noChangeAspect="1"/>
          </p:cNvPicPr>
          <p:nvPr/>
        </p:nvPicPr>
        <p:blipFill>
          <a:blip r:embed="rId6"/>
          <a:srcRect t="45914"/>
          <a:stretch>
            <a:fillRect/>
          </a:stretch>
        </p:blipFill>
        <p:spPr>
          <a:xfrm>
            <a:off x="334432" y="3162300"/>
            <a:ext cx="3208868" cy="13452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682314" y="5678169"/>
            <a:ext cx="2412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sz="1400" i="1" dirty="0" smtClean="0"/>
              <a:t>Images courtesy of J. </a:t>
            </a:r>
            <a:r>
              <a:rPr lang="en-US" sz="1400" i="1" dirty="0" err="1" smtClean="0"/>
              <a:t>Balewski</a:t>
            </a:r>
            <a:r>
              <a:rPr lang="en-US" sz="1400" i="1" dirty="0" smtClean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 flipV="1">
            <a:off x="7171267" y="2844798"/>
            <a:ext cx="355600" cy="1473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oilogocopy_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065" y="-643470"/>
            <a:ext cx="2429933" cy="24299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9/13/11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796115" y="1320796"/>
            <a:ext cx="4270428" cy="527261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ea typeface="MS PGothic" charset="0"/>
              </a:rPr>
              <a:t>Observatory Science</a:t>
            </a:r>
          </a:p>
          <a:p>
            <a:r>
              <a:rPr lang="en-US" dirty="0" smtClean="0">
                <a:ea typeface="MS PGothic" charset="0"/>
              </a:rPr>
              <a:t>Scalable, sensor driven processing</a:t>
            </a:r>
          </a:p>
          <a:p>
            <a:r>
              <a:rPr lang="en-US" dirty="0" smtClean="0">
                <a:ea typeface="MS PGothic" charset="0"/>
              </a:rPr>
              <a:t>Highly Available (HA) services</a:t>
            </a:r>
          </a:p>
          <a:p>
            <a:r>
              <a:rPr lang="en-US" dirty="0" smtClean="0">
                <a:ea typeface="MS PGothic" charset="0"/>
              </a:rPr>
              <a:t>Governance framework and policies in elastic environment</a:t>
            </a:r>
          </a:p>
          <a:p>
            <a:r>
              <a:rPr lang="en-US" dirty="0" smtClean="0"/>
              <a:t>From regional Nimbus clouds to commercial clouds</a:t>
            </a:r>
          </a:p>
          <a:p>
            <a:r>
              <a:rPr lang="en-US" dirty="0" smtClean="0">
                <a:ea typeface="MS PGothic" charset="0"/>
              </a:rPr>
              <a:t>Provide a deployment foundation for OOI CI</a:t>
            </a:r>
          </a:p>
        </p:txBody>
      </p:sp>
      <p:pic>
        <p:nvPicPr>
          <p:cNvPr id="7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1"/>
            <a:ext cx="4542121" cy="61421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8758" y="3206364"/>
            <a:ext cx="3830638" cy="2371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MS PGothic" charset="0"/>
              </a:rPr>
              <a:t>Array Network Facility (ANF)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63000" y="6400800"/>
            <a:ext cx="381000" cy="2286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211F673-28B3-B54D-9021-720E724D42B1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63" y="1611313"/>
            <a:ext cx="5948048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detection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6294" y="1340379"/>
            <a:ext cx="30353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10"/>
          <p:cNvSpPr>
            <a:spLocks noChangeArrowheads="1"/>
          </p:cNvSpPr>
          <p:nvPr/>
        </p:nvSpPr>
        <p:spPr bwMode="auto">
          <a:xfrm>
            <a:off x="1447800" y="1041402"/>
            <a:ext cx="655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Using elastic processing to operate on seismic data</a:t>
            </a:r>
          </a:p>
        </p:txBody>
      </p:sp>
      <p:sp>
        <p:nvSpPr>
          <p:cNvPr id="14" name="Oval 13"/>
          <p:cNvSpPr/>
          <p:nvPr/>
        </p:nvSpPr>
        <p:spPr>
          <a:xfrm>
            <a:off x="6688667" y="1441452"/>
            <a:ext cx="1998133" cy="2571747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057400" y="1981200"/>
            <a:ext cx="5943600" cy="4419600"/>
            <a:chOff x="1447800" y="1524000"/>
            <a:chExt cx="5943600" cy="4419600"/>
          </a:xfrm>
        </p:grpSpPr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1447800" y="1524000"/>
              <a:ext cx="5943600" cy="441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  <a:ea typeface="Arial" charset="0"/>
                <a:cs typeface="Arial" charset="0"/>
              </a:endParaRPr>
            </a:p>
          </p:txBody>
        </p:sp>
        <p:pic>
          <p:nvPicPr>
            <p:cNvPr id="13" name="Content Placeholder 3" descr="ANFFunctionalDecomposition.PNG"/>
            <p:cNvPicPr>
              <a:picLocks noChangeAspect="1"/>
            </p:cNvPicPr>
            <p:nvPr/>
          </p:nvPicPr>
          <p:blipFill>
            <a:blip r:embed="rId5"/>
            <a:srcRect l="-510" r="3279" b="5717"/>
            <a:stretch>
              <a:fillRect/>
            </a:stretch>
          </p:blipFill>
          <p:spPr bwMode="auto">
            <a:xfrm>
              <a:off x="1524000" y="1600200"/>
              <a:ext cx="5867400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and</a:t>
            </a:r>
            <a:r>
              <a:rPr lang="en-US" dirty="0" smtClean="0"/>
              <a:t> </a:t>
            </a:r>
            <a:r>
              <a:rPr lang="en-US" dirty="0" smtClean="0"/>
              <a:t>Patterns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95912"/>
            <a:ext cx="8229600" cy="50302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On-</a:t>
            </a:r>
            <a:r>
              <a:rPr lang="en-US" dirty="0" smtClean="0"/>
              <a:t>demand, </a:t>
            </a:r>
            <a:r>
              <a:rPr lang="en-US" b="1" dirty="0" smtClean="0"/>
              <a:t>elastic</a:t>
            </a:r>
            <a:r>
              <a:rPr lang="en-US" dirty="0" smtClean="0"/>
              <a:t> </a:t>
            </a:r>
            <a:r>
              <a:rPr lang="en-US" dirty="0" smtClean="0"/>
              <a:t>processing</a:t>
            </a:r>
          </a:p>
          <a:p>
            <a:pPr lvl="1"/>
            <a:r>
              <a:rPr lang="en-US" dirty="0" smtClean="0"/>
              <a:t>Observatories, experiments, conference deadlines…</a:t>
            </a:r>
          </a:p>
          <a:p>
            <a:r>
              <a:rPr lang="en-US" dirty="0" smtClean="0"/>
              <a:t>Multiple providers</a:t>
            </a:r>
          </a:p>
          <a:p>
            <a:pPr lvl="1"/>
            <a:r>
              <a:rPr lang="en-US" dirty="0" smtClean="0"/>
              <a:t>Not enough cycles, but also </a:t>
            </a:r>
            <a:r>
              <a:rPr lang="en-US" b="1" dirty="0" smtClean="0"/>
              <a:t>risk-mitigation</a:t>
            </a:r>
          </a:p>
          <a:p>
            <a:r>
              <a:rPr lang="en-US" dirty="0" smtClean="0"/>
              <a:t>From the desktop to the cloud</a:t>
            </a:r>
          </a:p>
          <a:p>
            <a:pPr lvl="1"/>
            <a:r>
              <a:rPr lang="en-US" b="1" dirty="0" smtClean="0"/>
              <a:t>Escalation</a:t>
            </a:r>
            <a:r>
              <a:rPr lang="en-US" dirty="0" smtClean="0"/>
              <a:t> pattern: seamlessly integrating more resources</a:t>
            </a:r>
          </a:p>
          <a:p>
            <a:r>
              <a:rPr lang="en-US" dirty="0" smtClean="0"/>
              <a:t>Ease of use/low barrier</a:t>
            </a:r>
          </a:p>
          <a:p>
            <a:pPr lvl="1"/>
            <a:r>
              <a:rPr lang="en-US" b="1" dirty="0" smtClean="0"/>
              <a:t>Automated</a:t>
            </a:r>
            <a:r>
              <a:rPr lang="en-US" dirty="0" smtClean="0"/>
              <a:t> provisioning of infrastructure resources</a:t>
            </a:r>
          </a:p>
          <a:p>
            <a:r>
              <a:rPr lang="en-US" dirty="0" smtClean="0"/>
              <a:t>From one-offs to </a:t>
            </a:r>
            <a:r>
              <a:rPr lang="en-US" b="1" dirty="0" smtClean="0"/>
              <a:t>production</a:t>
            </a:r>
            <a:r>
              <a:rPr lang="en-US" dirty="0" smtClean="0"/>
              <a:t> runs</a:t>
            </a:r>
          </a:p>
          <a:p>
            <a:pPr lvl="1"/>
            <a:r>
              <a:rPr lang="en-US" dirty="0" smtClean="0"/>
              <a:t>Steadily increasing in both size and buy-</a:t>
            </a:r>
            <a:r>
              <a:rPr lang="en-US" dirty="0" smtClean="0"/>
              <a:t>in</a:t>
            </a:r>
          </a:p>
          <a:p>
            <a:r>
              <a:rPr lang="en-US" dirty="0" smtClean="0"/>
              <a:t>Emphasis still on </a:t>
            </a:r>
            <a:r>
              <a:rPr lang="en-US" b="1" dirty="0" smtClean="0"/>
              <a:t>loosely-coupled</a:t>
            </a:r>
          </a:p>
          <a:p>
            <a:pPr lvl="1"/>
            <a:r>
              <a:rPr lang="en-US" dirty="0" smtClean="0"/>
              <a:t>… EC2 </a:t>
            </a:r>
            <a:r>
              <a:rPr lang="en-US" dirty="0" err="1" smtClean="0"/>
              <a:t>ClusterCompute</a:t>
            </a:r>
            <a:r>
              <a:rPr lang="en-US" dirty="0" smtClean="0"/>
              <a:t> virtual clusters on Top500 list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9/13/11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Leveraging Opportunities:</a:t>
            </a:r>
            <a:br>
              <a:rPr lang="en-US" dirty="0" smtClean="0"/>
            </a:br>
            <a:r>
              <a:rPr lang="en-US" dirty="0" smtClean="0"/>
              <a:t>Building an Infrastructure Platform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9/13/11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Appliance</a:t>
            </a:r>
            <a:r>
              <a:rPr lang="en-US" dirty="0" smtClean="0"/>
              <a:t>s and Contextualization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39075"/>
            <a:ext cx="8229600" cy="255692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Appliance management </a:t>
            </a:r>
            <a:r>
              <a:rPr lang="en-US" dirty="0" smtClean="0"/>
              <a:t>requires special skills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Contextualization</a:t>
            </a:r>
          </a:p>
          <a:p>
            <a:pPr lvl="1"/>
            <a:r>
              <a:rPr lang="en-US" dirty="0" smtClean="0"/>
              <a:t>Managing security and configuration context </a:t>
            </a:r>
          </a:p>
          <a:p>
            <a:pPr lvl="1"/>
            <a:r>
              <a:rPr lang="en-US" dirty="0" smtClean="0"/>
              <a:t>“Stem cell </a:t>
            </a:r>
            <a:r>
              <a:rPr lang="en-US" dirty="0" err="1" smtClean="0"/>
              <a:t>VMs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One-click virtual clusters</a:t>
            </a:r>
          </a:p>
          <a:p>
            <a:r>
              <a:rPr lang="en-US" dirty="0" smtClean="0"/>
              <a:t>Nimbus Context Broker</a:t>
            </a:r>
          </a:p>
          <a:p>
            <a:pPr lvl="1"/>
            <a:r>
              <a:rPr lang="en-US" dirty="0" smtClean="0"/>
              <a:t>across providers, clouds and packaging mechanisms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9/13/11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18639" y="1600199"/>
            <a:ext cx="1861899" cy="17732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554518" y="1600199"/>
            <a:ext cx="1861899" cy="1773237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7" name="Group 21"/>
          <p:cNvGrpSpPr/>
          <p:nvPr/>
        </p:nvGrpSpPr>
        <p:grpSpPr>
          <a:xfrm>
            <a:off x="692121" y="1076637"/>
            <a:ext cx="1814018" cy="665605"/>
            <a:chOff x="692121" y="1076637"/>
            <a:chExt cx="1814018" cy="665605"/>
          </a:xfrm>
        </p:grpSpPr>
        <p:sp>
          <p:nvSpPr>
            <p:cNvPr id="19" name="Rounded Rectangular Callout 18"/>
            <p:cNvSpPr/>
            <p:nvPr/>
          </p:nvSpPr>
          <p:spPr>
            <a:xfrm flipH="1">
              <a:off x="692121" y="1095911"/>
              <a:ext cx="1814018" cy="646331"/>
            </a:xfrm>
            <a:prstGeom prst="wedgeRoundRectCallout">
              <a:avLst>
                <a:gd name="adj1" fmla="val -49673"/>
                <a:gd name="adj2" fmla="val 11155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2121" y="1076637"/>
              <a:ext cx="18140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 want to manage</a:t>
              </a:r>
            </a:p>
            <a:p>
              <a:r>
                <a:rPr lang="en-US" dirty="0" smtClean="0"/>
                <a:t>my own </a:t>
              </a:r>
              <a:r>
                <a:rPr lang="en-US" dirty="0" err="1" smtClean="0"/>
                <a:t>VMs</a:t>
              </a:r>
              <a:r>
                <a:rPr lang="en-US" dirty="0" smtClean="0"/>
                <a:t>!</a:t>
              </a:r>
              <a:endParaRPr lang="en-US" dirty="0"/>
            </a:p>
          </p:txBody>
        </p:sp>
      </p:grpSp>
      <p:grpSp>
        <p:nvGrpSpPr>
          <p:cNvPr id="9" name="Group 22"/>
          <p:cNvGrpSpPr/>
          <p:nvPr/>
        </p:nvGrpSpPr>
        <p:grpSpPr>
          <a:xfrm>
            <a:off x="6553200" y="1110503"/>
            <a:ext cx="2365401" cy="646331"/>
            <a:chOff x="6553200" y="1110503"/>
            <a:chExt cx="2365401" cy="646331"/>
          </a:xfrm>
        </p:grpSpPr>
        <p:sp>
          <p:nvSpPr>
            <p:cNvPr id="13" name="Rounded Rectangular Callout 12"/>
            <p:cNvSpPr/>
            <p:nvPr/>
          </p:nvSpPr>
          <p:spPr>
            <a:xfrm>
              <a:off x="6553200" y="1110503"/>
              <a:ext cx="2336800" cy="646331"/>
            </a:xfrm>
            <a:prstGeom prst="wedgeRoundRectCallout">
              <a:avLst>
                <a:gd name="adj1" fmla="val -49673"/>
                <a:gd name="adj2" fmla="val 11155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53200" y="1110503"/>
              <a:ext cx="23654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 don’t want to manage</a:t>
              </a:r>
            </a:p>
            <a:p>
              <a:r>
                <a:rPr lang="en-US" dirty="0" smtClean="0"/>
                <a:t>my own </a:t>
              </a:r>
              <a:r>
                <a:rPr lang="en-US" dirty="0" err="1" smtClean="0"/>
                <a:t>VMs</a:t>
              </a:r>
              <a:r>
                <a:rPr lang="en-US" dirty="0" smtClean="0"/>
                <a:t>!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55112E-17 L -0.18142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55112E-17 L 0.18334 5.55112E-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2.96296E-6 L 0.17586 2.96296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2.22222E-6 L -0.17588 2.22222E-6 " pathEditMode="relative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versus Cloud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9/13/11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 descr="a-cute-little-cloud1-307x19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4313"/>
            <a:ext cx="4977355" cy="316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c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7593" y="3109813"/>
            <a:ext cx="4200273" cy="316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45087" y="992716"/>
            <a:ext cx="39819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6600"/>
                </a:solidFill>
              </a:rPr>
              <a:t>Cloud computing is the solution!</a:t>
            </a:r>
            <a:endParaRPr lang="en-US" sz="2200" b="1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5087" y="1399744"/>
            <a:ext cx="277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 user environments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62020" y="1769076"/>
            <a:ext cx="3483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On-demand and elastic </a:t>
            </a:r>
            <a:r>
              <a:rPr lang="en-US" dirty="0" smtClean="0"/>
              <a:t>computing!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45087" y="2138408"/>
            <a:ext cx="13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Ease of use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45087" y="2507740"/>
            <a:ext cx="3925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Capital expense -&gt; operational expense!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-11318" y="4105386"/>
            <a:ext cx="36922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6600"/>
                </a:solidFill>
              </a:rPr>
              <a:t>Cloud Computing is TROUBLE!</a:t>
            </a:r>
            <a:endParaRPr lang="en-US" sz="2200" b="1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1318" y="4830311"/>
            <a:ext cx="3449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I need to turn into a sys admin?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4510022"/>
            <a:ext cx="162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paradigm!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-11318" y="5191658"/>
            <a:ext cx="277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Elastic computing but how?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-11318" y="5885420"/>
            <a:ext cx="4742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about data privacy, performance and cost?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18" y="5547254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if my cloud provider goes out of business?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1"/>
      <p:bldP spid="11" grpId="0"/>
      <p:bldP spid="11" grpId="1"/>
      <p:bldP spid="12" grpId="1"/>
      <p:bldP spid="13" grpId="1"/>
      <p:bldP spid="14" grpId="1"/>
      <p:bldP spid="15" grpId="1"/>
      <p:bldP spid="16" grpId="1"/>
      <p:bldP spid="17" grpId="1"/>
      <p:bldP spid="18" grpId="1"/>
      <p:bldP spid="1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dirty="0" smtClean="0"/>
              <a:t> Simplified Deployment Scenario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9/13/11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" name="Picture 4" descr="R1-final-deploymen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85288"/>
            <a:ext cx="91440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Grid in Your Pocket…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9/13/11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 descr="user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638" y="1363135"/>
            <a:ext cx="1079505" cy="10795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00935" y="2450888"/>
            <a:ext cx="663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Tim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54513" y="5566602"/>
            <a:ext cx="649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EC2</a:t>
            </a:r>
            <a:endParaRPr lang="en-US" sz="2400" b="1" dirty="0"/>
          </a:p>
        </p:txBody>
      </p:sp>
      <p:pic>
        <p:nvPicPr>
          <p:cNvPr id="10" name="Picture 4" descr="R1-final-deploymen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3333" y="3064950"/>
            <a:ext cx="3431612" cy="222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Grid in Your Pocket…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9/13/11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 descr="user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638" y="1363135"/>
            <a:ext cx="1079505" cy="1079505"/>
          </a:xfrm>
          <a:prstGeom prst="rect">
            <a:avLst/>
          </a:prstGeom>
        </p:spPr>
      </p:pic>
      <p:pic>
        <p:nvPicPr>
          <p:cNvPr id="10" name="Picture 9" descr="userjam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093" y="1363135"/>
            <a:ext cx="1079505" cy="10795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00935" y="2450888"/>
            <a:ext cx="663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Tim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6" y="2442640"/>
            <a:ext cx="919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Jamie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54513" y="5566602"/>
            <a:ext cx="649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EC2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59206" y="5566602"/>
            <a:ext cx="2420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OOI private cloud</a:t>
            </a:r>
            <a:endParaRPr lang="en-US" sz="2400" b="1" dirty="0"/>
          </a:p>
        </p:txBody>
      </p:sp>
      <p:pic>
        <p:nvPicPr>
          <p:cNvPr id="16" name="Picture 4" descr="R1-final-deploymen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4655" y="3064950"/>
            <a:ext cx="3431612" cy="222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R1-final-deploymen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728" y="3064950"/>
            <a:ext cx="3431612" cy="222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9/13/11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7" descr="user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638" y="1363135"/>
            <a:ext cx="1079505" cy="1079505"/>
          </a:xfrm>
          <a:prstGeom prst="rect">
            <a:avLst/>
          </a:prstGeom>
        </p:spPr>
      </p:pic>
      <p:pic>
        <p:nvPicPr>
          <p:cNvPr id="9" name="Picture 8" descr="user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331" y="1363135"/>
            <a:ext cx="1079505" cy="1079505"/>
          </a:xfrm>
          <a:prstGeom prst="rect">
            <a:avLst/>
          </a:prstGeom>
        </p:spPr>
      </p:pic>
      <p:pic>
        <p:nvPicPr>
          <p:cNvPr id="10" name="Picture 9" descr="userjami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093" y="1363135"/>
            <a:ext cx="1079505" cy="10795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00935" y="2450888"/>
            <a:ext cx="663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Tim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6" y="2442640"/>
            <a:ext cx="919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Jamie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50608" y="2442640"/>
            <a:ext cx="912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David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54513" y="5566602"/>
            <a:ext cx="649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EC2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59206" y="5566602"/>
            <a:ext cx="2420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OOI private cloud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20689" y="5566602"/>
            <a:ext cx="157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FutureGrid</a:t>
            </a:r>
            <a:endParaRPr lang="en-US" sz="2400" b="1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Grid in Your Pocket…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Cloudinit.d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9/13/11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document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86" y="1947339"/>
            <a:ext cx="856827" cy="1117600"/>
          </a:xfrm>
          <a:prstGeom prst="rect">
            <a:avLst/>
          </a:prstGeom>
        </p:spPr>
      </p:pic>
      <p:pic>
        <p:nvPicPr>
          <p:cNvPr id="6" name="Picture 5" descr="nfs serve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643" y="1270004"/>
            <a:ext cx="965200" cy="965200"/>
          </a:xfrm>
          <a:prstGeom prst="rect">
            <a:avLst/>
          </a:prstGeom>
        </p:spPr>
      </p:pic>
      <p:pic>
        <p:nvPicPr>
          <p:cNvPr id="7" name="Picture 6" descr="database 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641" y="1320804"/>
            <a:ext cx="660401" cy="660401"/>
          </a:xfrm>
          <a:prstGeom prst="rect">
            <a:avLst/>
          </a:prstGeom>
        </p:spPr>
      </p:pic>
      <p:pic>
        <p:nvPicPr>
          <p:cNvPr id="8" name="Picture 7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666" y="2628916"/>
            <a:ext cx="531280" cy="53128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868310" y="1320804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307643" y="1303873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281065" y="2516728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65058" y="1927427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database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2256" y="3123351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4" name="Picture 13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777" y="2628916"/>
            <a:ext cx="531280" cy="5312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664176" y="2516728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65367" y="3123351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7" name="Picture 16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029" y="2627427"/>
            <a:ext cx="531280" cy="53128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029428" y="2515239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30619" y="3121862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269067" y="2319871"/>
            <a:ext cx="1286933" cy="1588"/>
          </a:xfrm>
          <a:prstGeom prst="straightConnector1">
            <a:avLst/>
          </a:prstGeom>
          <a:ln w="200025"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5"/>
          <p:cNvSpPr txBox="1">
            <a:spLocks/>
          </p:cNvSpPr>
          <p:nvPr/>
        </p:nvSpPr>
        <p:spPr>
          <a:xfrm>
            <a:off x="570553" y="5287456"/>
            <a:ext cx="8229600" cy="9440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Repeatability: write a launch plan once, deploy many times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6017" y="1439335"/>
            <a:ext cx="131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 plan</a:t>
            </a:r>
            <a:endParaRPr lang="en-US" dirty="0"/>
          </a:p>
        </p:txBody>
      </p:sp>
      <p:pic>
        <p:nvPicPr>
          <p:cNvPr id="39" name="Picture 38" descr="cloud icon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3872" y="4026133"/>
            <a:ext cx="2136061" cy="1599984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>
            <a:off x="3843867" y="3996286"/>
            <a:ext cx="4842933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5" grpId="0" animBg="1"/>
      <p:bldP spid="16" grpId="0"/>
      <p:bldP spid="18" grpId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Cloudinit.d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9/13/11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 descr="document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86" y="1947339"/>
            <a:ext cx="856827" cy="1117600"/>
          </a:xfrm>
          <a:prstGeom prst="rect">
            <a:avLst/>
          </a:prstGeom>
        </p:spPr>
      </p:pic>
      <p:pic>
        <p:nvPicPr>
          <p:cNvPr id="6" name="Picture 5" descr="nfs serve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643" y="1270004"/>
            <a:ext cx="965200" cy="965200"/>
          </a:xfrm>
          <a:prstGeom prst="rect">
            <a:avLst/>
          </a:prstGeom>
        </p:spPr>
      </p:pic>
      <p:pic>
        <p:nvPicPr>
          <p:cNvPr id="7" name="Picture 6" descr="database 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641" y="1320804"/>
            <a:ext cx="660401" cy="660401"/>
          </a:xfrm>
          <a:prstGeom prst="rect">
            <a:avLst/>
          </a:prstGeom>
        </p:spPr>
      </p:pic>
      <p:pic>
        <p:nvPicPr>
          <p:cNvPr id="8" name="Picture 7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666" y="2628916"/>
            <a:ext cx="531280" cy="53128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868310" y="1320804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307643" y="1303873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281065" y="2516728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65058" y="1927427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database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2256" y="3123351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4" name="Picture 13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777" y="2628916"/>
            <a:ext cx="531280" cy="5312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664176" y="2516728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65367" y="3123351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7" name="Picture 16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029" y="2627427"/>
            <a:ext cx="531280" cy="53128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029428" y="2515239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30619" y="3121862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20" name="Picture 19" descr="openstack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9104" y="4114817"/>
            <a:ext cx="1005332" cy="1037175"/>
          </a:xfrm>
          <a:prstGeom prst="rect">
            <a:avLst/>
          </a:prstGeom>
        </p:spPr>
      </p:pic>
      <p:pic>
        <p:nvPicPr>
          <p:cNvPr id="21" name="Picture 20" descr="nimbus 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5994" y="4254275"/>
            <a:ext cx="1206686" cy="671219"/>
          </a:xfrm>
          <a:prstGeom prst="rect">
            <a:avLst/>
          </a:prstGeom>
        </p:spPr>
      </p:pic>
      <p:pic>
        <p:nvPicPr>
          <p:cNvPr id="22" name="Picture 21" descr="eucalyptus 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7187" y="4322007"/>
            <a:ext cx="1846923" cy="412479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2269067" y="2319871"/>
            <a:ext cx="1286933" cy="1588"/>
          </a:xfrm>
          <a:prstGeom prst="straightConnector1">
            <a:avLst/>
          </a:prstGeom>
          <a:ln w="200025"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5"/>
          <p:cNvSpPr txBox="1">
            <a:spLocks/>
          </p:cNvSpPr>
          <p:nvPr/>
        </p:nvSpPr>
        <p:spPr>
          <a:xfrm>
            <a:off x="570553" y="5270523"/>
            <a:ext cx="8229600" cy="9440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latin typeface="Myriad Pro"/>
                <a:cs typeface="Myriad Pro"/>
              </a:rPr>
              <a:t>D</a:t>
            </a:r>
            <a:r>
              <a:rPr lang="en-US" sz="3200" noProof="0" dirty="0" err="1" smtClean="0">
                <a:latin typeface="Myriad Pro"/>
                <a:cs typeface="Myriad Pro"/>
              </a:rPr>
              <a:t>eploy</a:t>
            </a:r>
            <a:r>
              <a:rPr lang="en-US" sz="3200" noProof="0" dirty="0" smtClean="0">
                <a:latin typeface="Myriad Pro"/>
                <a:cs typeface="Myriad Pro"/>
              </a:rPr>
              <a:t> on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cloud and non-cloud resources from many providers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6017" y="1439335"/>
            <a:ext cx="131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 plan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2269067" y="3996286"/>
            <a:ext cx="6417733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mazon 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7467" y="4254275"/>
            <a:ext cx="16764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Cloudinit.d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9/13/11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 descr="document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86" y="1947339"/>
            <a:ext cx="856827" cy="1117600"/>
          </a:xfrm>
          <a:prstGeom prst="rect">
            <a:avLst/>
          </a:prstGeom>
        </p:spPr>
      </p:pic>
      <p:pic>
        <p:nvPicPr>
          <p:cNvPr id="6" name="Picture 5" descr="nfs serve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643" y="1270004"/>
            <a:ext cx="965200" cy="965200"/>
          </a:xfrm>
          <a:prstGeom prst="rect">
            <a:avLst/>
          </a:prstGeom>
        </p:spPr>
      </p:pic>
      <p:pic>
        <p:nvPicPr>
          <p:cNvPr id="7" name="Picture 6" descr="database 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641" y="1320804"/>
            <a:ext cx="660401" cy="660401"/>
          </a:xfrm>
          <a:prstGeom prst="rect">
            <a:avLst/>
          </a:prstGeom>
        </p:spPr>
      </p:pic>
      <p:pic>
        <p:nvPicPr>
          <p:cNvPr id="8" name="Picture 7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666" y="2950643"/>
            <a:ext cx="531280" cy="53128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868310" y="1320804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307643" y="1303873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281065" y="2838455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65058" y="1927427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database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2256" y="3445078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4" name="Picture 13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777" y="2950643"/>
            <a:ext cx="531280" cy="5312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664176" y="2838455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65367" y="3445078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7" name="Picture 16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029" y="2949154"/>
            <a:ext cx="531280" cy="53128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029428" y="2836966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30619" y="3443589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20" name="Picture 19" descr="openstack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9104" y="4114817"/>
            <a:ext cx="1005332" cy="1037175"/>
          </a:xfrm>
          <a:prstGeom prst="rect">
            <a:avLst/>
          </a:prstGeom>
        </p:spPr>
      </p:pic>
      <p:pic>
        <p:nvPicPr>
          <p:cNvPr id="21" name="Picture 20" descr="nimbus 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5994" y="4254275"/>
            <a:ext cx="1206686" cy="671219"/>
          </a:xfrm>
          <a:prstGeom prst="rect">
            <a:avLst/>
          </a:prstGeom>
        </p:spPr>
      </p:pic>
      <p:pic>
        <p:nvPicPr>
          <p:cNvPr id="22" name="Picture 21" descr="eucalyptus 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7187" y="4322007"/>
            <a:ext cx="1846923" cy="412479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2269067" y="2319871"/>
            <a:ext cx="1286933" cy="1588"/>
          </a:xfrm>
          <a:prstGeom prst="straightConnector1">
            <a:avLst/>
          </a:prstGeom>
          <a:ln w="200025"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5"/>
          <p:cNvSpPr txBox="1">
            <a:spLocks/>
          </p:cNvSpPr>
          <p:nvPr/>
        </p:nvSpPr>
        <p:spPr>
          <a:xfrm>
            <a:off x="570553" y="5422920"/>
            <a:ext cx="8229600" cy="944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latin typeface="Myriad Pro"/>
                <a:cs typeface="Myriad Pro"/>
              </a:rPr>
              <a:t>Coordination of interdependent launches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6017" y="1439335"/>
            <a:ext cx="131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 plan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2269067" y="3996286"/>
            <a:ext cx="6417733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mazon 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7467" y="4254275"/>
            <a:ext cx="1676400" cy="609600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stCxn id="9" idx="2"/>
            <a:endCxn id="18" idx="0"/>
          </p:cNvCxnSpPr>
          <p:nvPr/>
        </p:nvCxnSpPr>
        <p:spPr>
          <a:xfrm rot="16200000" flipH="1">
            <a:off x="6143288" y="1455526"/>
            <a:ext cx="601762" cy="216111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8" idx="0"/>
          </p:cNvCxnSpPr>
          <p:nvPr/>
        </p:nvCxnSpPr>
        <p:spPr>
          <a:xfrm rot="16200000" flipH="1">
            <a:off x="6854489" y="2166726"/>
            <a:ext cx="618693" cy="72178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4095994" y="2541589"/>
            <a:ext cx="1588" cy="1588"/>
          </a:xfrm>
          <a:prstGeom prst="line">
            <a:avLst/>
          </a:prstGeom>
          <a:ln cap="flat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5400000">
            <a:off x="8178768" y="1611873"/>
            <a:ext cx="12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Run-level 1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 rot="5400000">
            <a:off x="8185685" y="2949154"/>
            <a:ext cx="12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Run-level 2</a:t>
            </a: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4095994" y="2519352"/>
            <a:ext cx="3924034" cy="2382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5" grpId="0" animBg="1"/>
      <p:bldP spid="16" grpId="0"/>
      <p:bldP spid="18" grpId="0" animBg="1"/>
      <p:bldP spid="19" grpId="0"/>
      <p:bldP spid="49" grpId="0"/>
      <p:bldP spid="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Cloudinit.d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9/13/11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document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86" y="1947339"/>
            <a:ext cx="856827" cy="1117600"/>
          </a:xfrm>
          <a:prstGeom prst="rect">
            <a:avLst/>
          </a:prstGeom>
        </p:spPr>
      </p:pic>
      <p:pic>
        <p:nvPicPr>
          <p:cNvPr id="6" name="Picture 5" descr="nfs serve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643" y="1270004"/>
            <a:ext cx="965200" cy="965200"/>
          </a:xfrm>
          <a:prstGeom prst="rect">
            <a:avLst/>
          </a:prstGeom>
        </p:spPr>
      </p:pic>
      <p:pic>
        <p:nvPicPr>
          <p:cNvPr id="7" name="Picture 6" descr="database 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641" y="1320804"/>
            <a:ext cx="660401" cy="660401"/>
          </a:xfrm>
          <a:prstGeom prst="rect">
            <a:avLst/>
          </a:prstGeom>
        </p:spPr>
      </p:pic>
      <p:pic>
        <p:nvPicPr>
          <p:cNvPr id="8" name="Picture 7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666" y="2950643"/>
            <a:ext cx="531280" cy="53128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868310" y="1320804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307643" y="1303873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281065" y="2838455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65058" y="1927427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database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2256" y="3445078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4" name="Picture 13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777" y="2950643"/>
            <a:ext cx="531280" cy="5312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664176" y="2838455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65367" y="3445078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7" name="Picture 16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029" y="2949154"/>
            <a:ext cx="531280" cy="53128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029428" y="2836966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30619" y="3443589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20" name="Picture 19" descr="openstack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9104" y="4114817"/>
            <a:ext cx="1005332" cy="1037175"/>
          </a:xfrm>
          <a:prstGeom prst="rect">
            <a:avLst/>
          </a:prstGeom>
        </p:spPr>
      </p:pic>
      <p:pic>
        <p:nvPicPr>
          <p:cNvPr id="21" name="Picture 20" descr="nimbus 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5994" y="4254275"/>
            <a:ext cx="1206686" cy="671219"/>
          </a:xfrm>
          <a:prstGeom prst="rect">
            <a:avLst/>
          </a:prstGeom>
        </p:spPr>
      </p:pic>
      <p:pic>
        <p:nvPicPr>
          <p:cNvPr id="22" name="Picture 21" descr="eucalyptus 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7187" y="4322007"/>
            <a:ext cx="1846923" cy="412479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2269067" y="2319871"/>
            <a:ext cx="1286933" cy="1588"/>
          </a:xfrm>
          <a:prstGeom prst="straightConnector1">
            <a:avLst/>
          </a:prstGeom>
          <a:ln w="200025"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6017" y="1439335"/>
            <a:ext cx="131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 plan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2269067" y="3996286"/>
            <a:ext cx="6417733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mazon 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7467" y="4254275"/>
            <a:ext cx="1676400" cy="609600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stCxn id="9" idx="2"/>
            <a:endCxn id="18" idx="0"/>
          </p:cNvCxnSpPr>
          <p:nvPr/>
        </p:nvCxnSpPr>
        <p:spPr>
          <a:xfrm rot="16200000" flipH="1">
            <a:off x="6143288" y="1455526"/>
            <a:ext cx="601762" cy="216111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8" idx="0"/>
          </p:cNvCxnSpPr>
          <p:nvPr/>
        </p:nvCxnSpPr>
        <p:spPr>
          <a:xfrm rot="16200000" flipH="1">
            <a:off x="6854489" y="2166726"/>
            <a:ext cx="618693" cy="72178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4095994" y="2541589"/>
            <a:ext cx="1588" cy="1588"/>
          </a:xfrm>
          <a:prstGeom prst="line">
            <a:avLst/>
          </a:prstGeom>
          <a:ln cap="flat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5400000">
            <a:off x="8178768" y="1611873"/>
            <a:ext cx="12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Run-level 1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 rot="5400000">
            <a:off x="8185685" y="2949154"/>
            <a:ext cx="12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Run-level 2</a:t>
            </a: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4095994" y="2519352"/>
            <a:ext cx="3924034" cy="2382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9104" y="1182071"/>
            <a:ext cx="521865" cy="521865"/>
          </a:xfrm>
          <a:prstGeom prst="rect">
            <a:avLst/>
          </a:prstGeom>
        </p:spPr>
      </p:pic>
      <p:pic>
        <p:nvPicPr>
          <p:cNvPr id="39" name="Picture 38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7096" y="1178402"/>
            <a:ext cx="521865" cy="521865"/>
          </a:xfrm>
          <a:prstGeom prst="rect">
            <a:avLst/>
          </a:prstGeom>
        </p:spPr>
      </p:pic>
      <p:pic>
        <p:nvPicPr>
          <p:cNvPr id="40" name="Picture 39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7239" y="2688221"/>
            <a:ext cx="521865" cy="521865"/>
          </a:xfrm>
          <a:prstGeom prst="rect">
            <a:avLst/>
          </a:prstGeom>
        </p:spPr>
      </p:pic>
      <p:pic>
        <p:nvPicPr>
          <p:cNvPr id="41" name="Picture 40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7643" y="2688221"/>
            <a:ext cx="521865" cy="521865"/>
          </a:xfrm>
          <a:prstGeom prst="rect">
            <a:avLst/>
          </a:prstGeom>
        </p:spPr>
      </p:pic>
      <p:pic>
        <p:nvPicPr>
          <p:cNvPr id="42" name="Picture 41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9095" y="2689710"/>
            <a:ext cx="521865" cy="521865"/>
          </a:xfrm>
          <a:prstGeom prst="rect">
            <a:avLst/>
          </a:prstGeom>
        </p:spPr>
      </p:pic>
      <p:sp>
        <p:nvSpPr>
          <p:cNvPr id="44" name="Content Placeholder 5"/>
          <p:cNvSpPr txBox="1">
            <a:spLocks/>
          </p:cNvSpPr>
          <p:nvPr/>
        </p:nvSpPr>
        <p:spPr>
          <a:xfrm>
            <a:off x="570553" y="5253590"/>
            <a:ext cx="8229600" cy="944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latin typeface="Myriad Pro"/>
                <a:cs typeface="Myriad Pro"/>
              </a:rPr>
              <a:t>User-defined launch tests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5" grpId="0" animBg="1"/>
      <p:bldP spid="16" grpId="0"/>
      <p:bldP spid="18" grpId="0" animBg="1"/>
      <p:bldP spid="19" grpId="0"/>
      <p:bldP spid="49" grpId="0"/>
      <p:bldP spid="5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Cloudinit.d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9/13/11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 descr="document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86" y="1947339"/>
            <a:ext cx="856827" cy="1117600"/>
          </a:xfrm>
          <a:prstGeom prst="rect">
            <a:avLst/>
          </a:prstGeom>
        </p:spPr>
      </p:pic>
      <p:pic>
        <p:nvPicPr>
          <p:cNvPr id="6" name="Picture 5" descr="nfs serve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643" y="1270004"/>
            <a:ext cx="965200" cy="965200"/>
          </a:xfrm>
          <a:prstGeom prst="rect">
            <a:avLst/>
          </a:prstGeom>
        </p:spPr>
      </p:pic>
      <p:pic>
        <p:nvPicPr>
          <p:cNvPr id="7" name="Picture 6" descr="database 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641" y="1320804"/>
            <a:ext cx="660401" cy="660401"/>
          </a:xfrm>
          <a:prstGeom prst="rect">
            <a:avLst/>
          </a:prstGeom>
        </p:spPr>
      </p:pic>
      <p:pic>
        <p:nvPicPr>
          <p:cNvPr id="8" name="Picture 7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666" y="2950643"/>
            <a:ext cx="531280" cy="53128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868310" y="1320804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307643" y="1303873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281065" y="2838455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65058" y="1927427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database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2256" y="3445078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4" name="Picture 13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777" y="2950643"/>
            <a:ext cx="531280" cy="5312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664176" y="2838455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65367" y="3445078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7" name="Picture 16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029" y="2949154"/>
            <a:ext cx="531280" cy="53128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029428" y="2836966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30619" y="3443589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20" name="Picture 19" descr="openstack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9104" y="4114817"/>
            <a:ext cx="1005332" cy="1037175"/>
          </a:xfrm>
          <a:prstGeom prst="rect">
            <a:avLst/>
          </a:prstGeom>
        </p:spPr>
      </p:pic>
      <p:pic>
        <p:nvPicPr>
          <p:cNvPr id="21" name="Picture 20" descr="nimbus 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5994" y="4254275"/>
            <a:ext cx="1206686" cy="671219"/>
          </a:xfrm>
          <a:prstGeom prst="rect">
            <a:avLst/>
          </a:prstGeom>
        </p:spPr>
      </p:pic>
      <p:pic>
        <p:nvPicPr>
          <p:cNvPr id="22" name="Picture 21" descr="eucalyptus 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7187" y="4322007"/>
            <a:ext cx="1846923" cy="41247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06017" y="1439335"/>
            <a:ext cx="131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 plan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2269067" y="3996286"/>
            <a:ext cx="6417733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mazon 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7467" y="4254275"/>
            <a:ext cx="1676400" cy="609600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stCxn id="9" idx="2"/>
            <a:endCxn id="18" idx="0"/>
          </p:cNvCxnSpPr>
          <p:nvPr/>
        </p:nvCxnSpPr>
        <p:spPr>
          <a:xfrm rot="16200000" flipH="1">
            <a:off x="6143288" y="1455526"/>
            <a:ext cx="601762" cy="216111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8" idx="0"/>
          </p:cNvCxnSpPr>
          <p:nvPr/>
        </p:nvCxnSpPr>
        <p:spPr>
          <a:xfrm rot="16200000" flipH="1">
            <a:off x="6854489" y="2166726"/>
            <a:ext cx="618693" cy="72178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4095994" y="2541589"/>
            <a:ext cx="1588" cy="1588"/>
          </a:xfrm>
          <a:prstGeom prst="line">
            <a:avLst/>
          </a:prstGeom>
          <a:ln cap="flat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5400000">
            <a:off x="8178768" y="1611873"/>
            <a:ext cx="12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Run-level 1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 rot="5400000">
            <a:off x="8185685" y="2949154"/>
            <a:ext cx="12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Run-level 2</a:t>
            </a: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4095994" y="2519352"/>
            <a:ext cx="3924034" cy="2382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9104" y="1182071"/>
            <a:ext cx="521865" cy="521865"/>
          </a:xfrm>
          <a:prstGeom prst="rect">
            <a:avLst/>
          </a:prstGeom>
        </p:spPr>
      </p:pic>
      <p:sp>
        <p:nvSpPr>
          <p:cNvPr id="44" name="Content Placeholder 5"/>
          <p:cNvSpPr txBox="1">
            <a:spLocks/>
          </p:cNvSpPr>
          <p:nvPr/>
        </p:nvSpPr>
        <p:spPr>
          <a:xfrm>
            <a:off x="570553" y="5253590"/>
            <a:ext cx="8229600" cy="944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latin typeface="Myriad Pro"/>
                <a:cs typeface="Myriad Pro"/>
              </a:rPr>
              <a:t>Test-based monitoring and repair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pic>
        <p:nvPicPr>
          <p:cNvPr id="43" name="Picture 42" descr="failed test icon"/>
          <p:cNvPicPr>
            <a:picLocks noChangeAspect="1"/>
          </p:cNvPicPr>
          <p:nvPr/>
        </p:nvPicPr>
        <p:blipFill>
          <a:blip r:embed="rId11">
            <a:clrChange>
              <a:clrFrom>
                <a:srgbClr val="4A5D9E"/>
              </a:clrFrom>
              <a:clrTo>
                <a:srgbClr val="4A5D9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9428" y="1270004"/>
            <a:ext cx="425455" cy="425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  <p:bldP spid="15" grpId="0" animBg="1"/>
      <p:bldP spid="16" grpId="0"/>
      <p:bldP spid="18" grpId="0" animBg="1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Cloudinit.d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9/13/11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document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86" y="1947339"/>
            <a:ext cx="856827" cy="1117600"/>
          </a:xfrm>
          <a:prstGeom prst="rect">
            <a:avLst/>
          </a:prstGeom>
        </p:spPr>
      </p:pic>
      <p:pic>
        <p:nvPicPr>
          <p:cNvPr id="6" name="Picture 5" descr="nfs serve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643" y="1270004"/>
            <a:ext cx="965200" cy="965200"/>
          </a:xfrm>
          <a:prstGeom prst="rect">
            <a:avLst/>
          </a:prstGeom>
        </p:spPr>
      </p:pic>
      <p:pic>
        <p:nvPicPr>
          <p:cNvPr id="7" name="Picture 6" descr="database 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641" y="1320804"/>
            <a:ext cx="660401" cy="660401"/>
          </a:xfrm>
          <a:prstGeom prst="rect">
            <a:avLst/>
          </a:prstGeom>
        </p:spPr>
      </p:pic>
      <p:pic>
        <p:nvPicPr>
          <p:cNvPr id="8" name="Picture 7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666" y="2950643"/>
            <a:ext cx="531280" cy="53128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868310" y="1320804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307643" y="1303873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281065" y="2838455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65058" y="1927427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database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2256" y="3445078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4" name="Picture 13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777" y="2950643"/>
            <a:ext cx="531280" cy="5312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664176" y="2838455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65367" y="3445078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7" name="Picture 16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029" y="2949154"/>
            <a:ext cx="531280" cy="53128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029428" y="2836966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30619" y="3443589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20" name="Picture 19" descr="openstack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9104" y="4114817"/>
            <a:ext cx="1005332" cy="1037175"/>
          </a:xfrm>
          <a:prstGeom prst="rect">
            <a:avLst/>
          </a:prstGeom>
        </p:spPr>
      </p:pic>
      <p:pic>
        <p:nvPicPr>
          <p:cNvPr id="21" name="Picture 20" descr="nimbus 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5994" y="4254275"/>
            <a:ext cx="1206686" cy="671219"/>
          </a:xfrm>
          <a:prstGeom prst="rect">
            <a:avLst/>
          </a:prstGeom>
        </p:spPr>
      </p:pic>
      <p:pic>
        <p:nvPicPr>
          <p:cNvPr id="22" name="Picture 21" descr="eucalyptus 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7187" y="4322007"/>
            <a:ext cx="1846923" cy="412479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2269067" y="2319871"/>
            <a:ext cx="1286933" cy="1588"/>
          </a:xfrm>
          <a:prstGeom prst="straightConnector1">
            <a:avLst/>
          </a:prstGeom>
          <a:ln w="200025"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6017" y="1439335"/>
            <a:ext cx="131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 plan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2269067" y="3996286"/>
            <a:ext cx="6417733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mazon 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7467" y="4254275"/>
            <a:ext cx="1676400" cy="609600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stCxn id="9" idx="2"/>
            <a:endCxn id="18" idx="0"/>
          </p:cNvCxnSpPr>
          <p:nvPr/>
        </p:nvCxnSpPr>
        <p:spPr>
          <a:xfrm rot="16200000" flipH="1">
            <a:off x="6143288" y="1455526"/>
            <a:ext cx="601762" cy="216111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8" idx="0"/>
          </p:cNvCxnSpPr>
          <p:nvPr/>
        </p:nvCxnSpPr>
        <p:spPr>
          <a:xfrm rot="16200000" flipH="1">
            <a:off x="6854489" y="2166726"/>
            <a:ext cx="618693" cy="72178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4095994" y="2541589"/>
            <a:ext cx="1588" cy="1588"/>
          </a:xfrm>
          <a:prstGeom prst="line">
            <a:avLst/>
          </a:prstGeom>
          <a:ln cap="flat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5400000">
            <a:off x="8178768" y="1611873"/>
            <a:ext cx="12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Run-level 1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 rot="5400000">
            <a:off x="8185685" y="2949154"/>
            <a:ext cx="12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Run-level 2</a:t>
            </a: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4095994" y="2519352"/>
            <a:ext cx="3924034" cy="2382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9104" y="1182071"/>
            <a:ext cx="521865" cy="521865"/>
          </a:xfrm>
          <a:prstGeom prst="rect">
            <a:avLst/>
          </a:prstGeom>
        </p:spPr>
      </p:pic>
      <p:pic>
        <p:nvPicPr>
          <p:cNvPr id="39" name="Picture 38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7096" y="1178402"/>
            <a:ext cx="521865" cy="521865"/>
          </a:xfrm>
          <a:prstGeom prst="rect">
            <a:avLst/>
          </a:prstGeom>
        </p:spPr>
      </p:pic>
      <p:pic>
        <p:nvPicPr>
          <p:cNvPr id="40" name="Picture 39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7239" y="2688221"/>
            <a:ext cx="521865" cy="521865"/>
          </a:xfrm>
          <a:prstGeom prst="rect">
            <a:avLst/>
          </a:prstGeom>
        </p:spPr>
      </p:pic>
      <p:pic>
        <p:nvPicPr>
          <p:cNvPr id="41" name="Picture 40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7643" y="2688221"/>
            <a:ext cx="521865" cy="521865"/>
          </a:xfrm>
          <a:prstGeom prst="rect">
            <a:avLst/>
          </a:prstGeom>
        </p:spPr>
      </p:pic>
      <p:pic>
        <p:nvPicPr>
          <p:cNvPr id="42" name="Picture 41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9095" y="2689710"/>
            <a:ext cx="521865" cy="521865"/>
          </a:xfrm>
          <a:prstGeom prst="rect">
            <a:avLst/>
          </a:prstGeom>
        </p:spPr>
      </p:pic>
      <p:sp>
        <p:nvSpPr>
          <p:cNvPr id="44" name="Content Placeholder 5"/>
          <p:cNvSpPr txBox="1">
            <a:spLocks/>
          </p:cNvSpPr>
          <p:nvPr/>
        </p:nvSpPr>
        <p:spPr>
          <a:xfrm>
            <a:off x="570553" y="5253590"/>
            <a:ext cx="8229600" cy="944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Test</a:t>
            </a:r>
            <a:r>
              <a:rPr lang="en-US" sz="3200" dirty="0" smtClean="0">
                <a:latin typeface="Myriad Pro"/>
                <a:cs typeface="Myriad Pro"/>
              </a:rPr>
              <a:t>-based monitoring and  repair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  <p:bldP spid="15" grpId="0" animBg="1"/>
      <p:bldP spid="16" grpId="0"/>
      <p:bldP spid="18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9/13/11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the Nimbus Team…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21414" y="1505786"/>
            <a:ext cx="5111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</a:t>
            </a:r>
            <a:r>
              <a:rPr lang="en-US" sz="2400" dirty="0" smtClean="0"/>
              <a:t>nable infrastructure </a:t>
            </a:r>
            <a:r>
              <a:rPr lang="en-US" sz="2400" dirty="0" smtClean="0"/>
              <a:t>clouds for science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484091" y="2812975"/>
            <a:ext cx="3365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Applications and Patterns</a:t>
            </a:r>
          </a:p>
        </p:txBody>
      </p:sp>
      <p:pic>
        <p:nvPicPr>
          <p:cNvPr id="11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8615" y="2616268"/>
            <a:ext cx="632334" cy="855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363051" y="2801441"/>
            <a:ext cx="855079" cy="4847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1600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4" name="Picture 13" descr="clovr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4995" y="2616268"/>
            <a:ext cx="1301649" cy="855079"/>
          </a:xfrm>
          <a:prstGeom prst="rect">
            <a:avLst/>
          </a:prstGeom>
        </p:spPr>
      </p:pic>
      <p:pic>
        <p:nvPicPr>
          <p:cNvPr id="15" name="Picture 14" descr="a-cute-little-cloud1-307x19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66" y="3791277"/>
            <a:ext cx="1405467" cy="8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nc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68243" y="3774344"/>
            <a:ext cx="1186041" cy="8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266332" y="3836172"/>
            <a:ext cx="3965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do we turn a “bad cloud” </a:t>
            </a:r>
          </a:p>
          <a:p>
            <a:r>
              <a:rPr lang="en-US" sz="2400" dirty="0" smtClean="0"/>
              <a:t>Into a “good cloud”?</a:t>
            </a:r>
          </a:p>
        </p:txBody>
      </p:sp>
      <p:pic>
        <p:nvPicPr>
          <p:cNvPr id="19" name="Picture 18" descr="icon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8243" y="1435895"/>
            <a:ext cx="1333038" cy="906218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3322016" y="4514772"/>
            <a:ext cx="417178" cy="158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52864" y="3957686"/>
            <a:ext cx="592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18" name="Curved Right Arrow 17"/>
          <p:cNvSpPr/>
          <p:nvPr/>
        </p:nvSpPr>
        <p:spPr>
          <a:xfrm flipV="1">
            <a:off x="355602" y="1608681"/>
            <a:ext cx="1253057" cy="2669029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/>
      <p:bldP spid="23" grpId="0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457200" y="4622772"/>
            <a:ext cx="3877733" cy="13610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Elastic Scaling: Early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391" y="1532468"/>
            <a:ext cx="4131734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2008: The ALICE proof-of-concept</a:t>
            </a:r>
          </a:p>
          <a:p>
            <a:r>
              <a:rPr lang="en-US" dirty="0" smtClean="0"/>
              <a:t>2009: </a:t>
            </a:r>
            <a:r>
              <a:rPr lang="en-US" dirty="0" err="1" smtClean="0"/>
              <a:t>ElasticSite</a:t>
            </a:r>
            <a:r>
              <a:rPr lang="en-US" dirty="0" smtClean="0"/>
              <a:t> prototype</a:t>
            </a:r>
          </a:p>
          <a:p>
            <a:r>
              <a:rPr lang="en-US" dirty="0" smtClean="0"/>
              <a:t>2009: OOI pilot</a:t>
            </a:r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9/13/11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4" descr="AliEn-on-Nimbus-Cloud-zoomed-o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5" y="1332973"/>
            <a:ext cx="4157133" cy="250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aul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5" y="3009775"/>
            <a:ext cx="4275664" cy="2361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562752" y="3043641"/>
            <a:ext cx="3276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Paper: “Elastic Site”, </a:t>
            </a:r>
            <a:r>
              <a:rPr lang="en-US" dirty="0" err="1" smtClean="0"/>
              <a:t>CCGrid</a:t>
            </a:r>
            <a:r>
              <a:rPr lang="en-US" dirty="0" smtClean="0"/>
              <a:t> 2010</a:t>
            </a:r>
            <a:endParaRPr lang="en-US" dirty="0"/>
          </a:p>
        </p:txBody>
      </p:sp>
      <p:pic>
        <p:nvPicPr>
          <p:cNvPr id="10" name="Picture 5" descr="cpe_sched_overview.t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9269" y="4622772"/>
            <a:ext cx="4005263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49666" y="4591492"/>
            <a:ext cx="289280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Challenge: </a:t>
            </a:r>
          </a:p>
          <a:p>
            <a:pPr algn="ctr"/>
            <a:r>
              <a:rPr lang="en-US" sz="2400" i="1" dirty="0" smtClean="0"/>
              <a:t>a generic HA</a:t>
            </a:r>
          </a:p>
          <a:p>
            <a:pPr algn="ctr"/>
            <a:r>
              <a:rPr lang="en-US" sz="2400" i="1" dirty="0" smtClean="0"/>
              <a:t> elastic service model</a:t>
            </a:r>
            <a:endParaRPr lang="en-US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46289" y="848145"/>
            <a:ext cx="6397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Elasticity and reliability are different sides of the same coin.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build="p"/>
      <p:bldP spid="9" grpId="0"/>
      <p:bldP spid="11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Scaling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068" y="1092210"/>
            <a:ext cx="5571066" cy="511174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Monitor scaling factors: </a:t>
            </a:r>
          </a:p>
          <a:p>
            <a:pPr lvl="1"/>
            <a:r>
              <a:rPr lang="en-US" dirty="0" smtClean="0"/>
              <a:t>A workload queue: </a:t>
            </a:r>
            <a:r>
              <a:rPr lang="en-US" dirty="0" err="1" smtClean="0"/>
              <a:t>ALiEn</a:t>
            </a:r>
            <a:r>
              <a:rPr lang="en-US" dirty="0" smtClean="0"/>
              <a:t>, PBS, AMQP,…</a:t>
            </a:r>
          </a:p>
          <a:p>
            <a:pPr lvl="1"/>
            <a:r>
              <a:rPr lang="en-US" dirty="0" smtClean="0"/>
              <a:t>Application-specific qualities</a:t>
            </a:r>
          </a:p>
          <a:p>
            <a:pPr lvl="1"/>
            <a:r>
              <a:rPr lang="en-US" dirty="0" smtClean="0"/>
              <a:t>Generic: deployment status, load, bank account, etc.</a:t>
            </a:r>
          </a:p>
          <a:p>
            <a:r>
              <a:rPr lang="en-US" dirty="0" smtClean="0"/>
              <a:t>Evaluate against policies</a:t>
            </a:r>
          </a:p>
          <a:p>
            <a:r>
              <a:rPr lang="en-US" dirty="0" smtClean="0"/>
              <a:t>Scale to demand</a:t>
            </a:r>
          </a:p>
          <a:p>
            <a:pPr lvl="1"/>
            <a:r>
              <a:rPr lang="en-US" dirty="0" smtClean="0"/>
              <a:t>Across different cloud providers </a:t>
            </a:r>
          </a:p>
          <a:p>
            <a:pPr lvl="1"/>
            <a:r>
              <a:rPr lang="en-US" dirty="0" smtClean="0"/>
              <a:t>Use contextualization to integrate machines across hybrid clouds</a:t>
            </a:r>
          </a:p>
          <a:p>
            <a:pPr lvl="1"/>
            <a:r>
              <a:rPr lang="en-US" dirty="0" smtClean="0"/>
              <a:t>Address scientific needs for e.g., data transfer and </a:t>
            </a:r>
            <a:r>
              <a:rPr lang="en-US" dirty="0" smtClean="0"/>
              <a:t>storage</a:t>
            </a:r>
          </a:p>
          <a:p>
            <a:r>
              <a:rPr lang="en-US" dirty="0" smtClean="0"/>
              <a:t>… then add High Availability (HA)</a:t>
            </a:r>
            <a:endParaRPr lang="en-US" dirty="0" smtClean="0"/>
          </a:p>
          <a:p>
            <a:r>
              <a:rPr lang="en-US" dirty="0" smtClean="0"/>
              <a:t>Beta release later this year</a:t>
            </a:r>
          </a:p>
          <a:p>
            <a:pPr lvl="1"/>
            <a:r>
              <a:rPr lang="en-US" dirty="0" smtClean="0"/>
              <a:t>Customizable to input, policy, decision engine, provider, etc.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9/13/11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42463" y="1508678"/>
            <a:ext cx="197880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Sensor information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41049" y="3606804"/>
            <a:ext cx="2381631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Reliably manage and </a:t>
            </a:r>
          </a:p>
          <a:p>
            <a:pPr algn="ctr"/>
            <a:r>
              <a:rPr lang="en-US" dirty="0" smtClean="0"/>
              <a:t>contextualize resources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74454" y="2558545"/>
            <a:ext cx="1314821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Apply Policy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0" idx="2"/>
            <a:endCxn id="12" idx="0"/>
          </p:cNvCxnSpPr>
          <p:nvPr/>
        </p:nvCxnSpPr>
        <p:spPr>
          <a:xfrm rot="16200000" flipH="1">
            <a:off x="7291597" y="2218276"/>
            <a:ext cx="68053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2"/>
            <a:endCxn id="11" idx="0"/>
          </p:cNvCxnSpPr>
          <p:nvPr/>
        </p:nvCxnSpPr>
        <p:spPr>
          <a:xfrm rot="5400000">
            <a:off x="7292402" y="3267340"/>
            <a:ext cx="67892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openstack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998" y="5304354"/>
            <a:ext cx="1005332" cy="1037175"/>
          </a:xfrm>
          <a:prstGeom prst="rect">
            <a:avLst/>
          </a:prstGeom>
        </p:spPr>
      </p:pic>
      <p:pic>
        <p:nvPicPr>
          <p:cNvPr id="22" name="Picture 21" descr="nimbus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363" y="4650068"/>
            <a:ext cx="1206686" cy="671219"/>
          </a:xfrm>
          <a:prstGeom prst="rect">
            <a:avLst/>
          </a:prstGeom>
        </p:spPr>
      </p:pic>
      <p:pic>
        <p:nvPicPr>
          <p:cNvPr id="24" name="Picture 23" descr="eucalyptus 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2130" y="5547809"/>
            <a:ext cx="1630934" cy="364242"/>
          </a:xfrm>
          <a:prstGeom prst="rect">
            <a:avLst/>
          </a:prstGeom>
        </p:spPr>
      </p:pic>
      <p:pic>
        <p:nvPicPr>
          <p:cNvPr id="26" name="Picture 25" descr="amazon 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4422" y="4650068"/>
            <a:ext cx="16764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97467" y="2827871"/>
            <a:ext cx="7399865" cy="1371603"/>
          </a:xfrm>
          <a:prstGeom prst="rect">
            <a:avLst/>
          </a:prstGeom>
          <a:solidFill>
            <a:srgbClr val="CCCC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Application adaptation: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9/13/11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7467" y="4385731"/>
            <a:ext cx="7399865" cy="12191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Nimbus Platform Services: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Contextualization, interoperability, reliable and efficient management of infrastructure cloud storage and compute resources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398" y="2099739"/>
            <a:ext cx="1896527" cy="5080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Schedulers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398" y="1507068"/>
            <a:ext cx="2286000" cy="4572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Elastic </a:t>
            </a:r>
            <a:r>
              <a:rPr lang="en-US" dirty="0" err="1" smtClean="0">
                <a:solidFill>
                  <a:srgbClr val="000000"/>
                </a:solidFill>
              </a:rPr>
              <a:t>MapReduce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8788" y="2099739"/>
            <a:ext cx="2607728" cy="5080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 Storage Systems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46390" y="2099739"/>
            <a:ext cx="2573866" cy="5080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 Transfer Systems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2801" y="1507068"/>
            <a:ext cx="2438385" cy="4572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Portals and Gateways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60516" y="1507068"/>
            <a:ext cx="2286000" cy="4572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Custom Applications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34528" y="3335870"/>
            <a:ext cx="1676398" cy="7281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Library of generic sensors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57135" y="3335870"/>
            <a:ext cx="2167473" cy="7281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Application-specific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Sensors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43120" y="3335870"/>
            <a:ext cx="1676398" cy="7281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Decision Engine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46390" y="3335870"/>
            <a:ext cx="1109147" cy="7281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Policies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Nimbus Team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045112"/>
            <a:ext cx="8229600" cy="510168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Project lead: Kate Keahey, ANL&amp;UC</a:t>
            </a:r>
          </a:p>
          <a:p>
            <a:r>
              <a:rPr lang="en-US" dirty="0" err="1" smtClean="0"/>
              <a:t>Comitters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Tim Freeman - University of Chicago </a:t>
            </a:r>
          </a:p>
          <a:p>
            <a:pPr lvl="1"/>
            <a:r>
              <a:rPr lang="en-US" dirty="0" smtClean="0"/>
              <a:t>Ian Gable - University of Victoria  </a:t>
            </a:r>
          </a:p>
          <a:p>
            <a:pPr lvl="1"/>
            <a:r>
              <a:rPr lang="en-US" dirty="0" smtClean="0"/>
              <a:t>David </a:t>
            </a:r>
            <a:r>
              <a:rPr lang="en-US" dirty="0" err="1" smtClean="0"/>
              <a:t>LaBissoniere</a:t>
            </a:r>
            <a:r>
              <a:rPr lang="en-US" dirty="0" smtClean="0"/>
              <a:t> - University of Chicago</a:t>
            </a:r>
          </a:p>
          <a:p>
            <a:pPr lvl="1"/>
            <a:r>
              <a:rPr lang="en-US" dirty="0" smtClean="0"/>
              <a:t>John </a:t>
            </a:r>
            <a:r>
              <a:rPr lang="en-US" dirty="0" err="1" smtClean="0"/>
              <a:t>Bresnahan</a:t>
            </a:r>
            <a:r>
              <a:rPr lang="en-US" dirty="0" smtClean="0"/>
              <a:t> - Argonne National Laboratory</a:t>
            </a:r>
          </a:p>
          <a:p>
            <a:pPr lvl="1"/>
            <a:r>
              <a:rPr lang="en-US" dirty="0" smtClean="0"/>
              <a:t>Patrick Armstrong - University of Victoria</a:t>
            </a:r>
          </a:p>
          <a:p>
            <a:pPr lvl="1"/>
            <a:r>
              <a:rPr lang="en-US" dirty="0" smtClean="0"/>
              <a:t>Pierre </a:t>
            </a:r>
            <a:r>
              <a:rPr lang="en-US" dirty="0" err="1" smtClean="0"/>
              <a:t>Riteau</a:t>
            </a:r>
            <a:r>
              <a:rPr lang="en-US" dirty="0" smtClean="0"/>
              <a:t> - University of Rennes 1, IRISA</a:t>
            </a:r>
          </a:p>
          <a:p>
            <a:r>
              <a:rPr lang="en-US" dirty="0" err="1" smtClean="0"/>
              <a:t>Github</a:t>
            </a:r>
            <a:r>
              <a:rPr lang="en-US" dirty="0" smtClean="0"/>
              <a:t> Contributors:</a:t>
            </a:r>
          </a:p>
          <a:p>
            <a:pPr lvl="1"/>
            <a:r>
              <a:rPr lang="en-US" i="1" dirty="0" smtClean="0"/>
              <a:t>Tim Freeman, David </a:t>
            </a:r>
            <a:r>
              <a:rPr lang="en-US" i="1" dirty="0" err="1" smtClean="0"/>
              <a:t>LaBissoniere</a:t>
            </a:r>
            <a:r>
              <a:rPr lang="en-US" i="1" dirty="0" smtClean="0"/>
              <a:t>, John </a:t>
            </a:r>
            <a:r>
              <a:rPr lang="en-US" i="1" dirty="0" err="1" smtClean="0"/>
              <a:t>Bresnahan</a:t>
            </a:r>
            <a:r>
              <a:rPr lang="en-US" i="1" dirty="0" smtClean="0"/>
              <a:t>, Pierre </a:t>
            </a:r>
            <a:r>
              <a:rPr lang="en-US" i="1" dirty="0" err="1" smtClean="0"/>
              <a:t>Riteau</a:t>
            </a:r>
            <a:r>
              <a:rPr lang="en-US" i="1" dirty="0" smtClean="0"/>
              <a:t>, Alex </a:t>
            </a:r>
            <a:r>
              <a:rPr lang="en-US" i="1" dirty="0" err="1" smtClean="0"/>
              <a:t>Clemesha</a:t>
            </a:r>
            <a:r>
              <a:rPr lang="en-US" i="1" dirty="0" smtClean="0"/>
              <a:t>, Paulo Gomez, Patrick Armstrong, Matt </a:t>
            </a:r>
            <a:r>
              <a:rPr lang="en-US" i="1" dirty="0" err="1" smtClean="0"/>
              <a:t>Vliet</a:t>
            </a:r>
            <a:r>
              <a:rPr lang="en-US" i="1" dirty="0" smtClean="0"/>
              <a:t>, Ian Gable, Paul Marshall, Adam Bishop</a:t>
            </a:r>
          </a:p>
          <a:p>
            <a:r>
              <a:rPr lang="en-US" i="1" dirty="0" smtClean="0"/>
              <a:t>And many others</a:t>
            </a:r>
          </a:p>
          <a:p>
            <a:pPr lvl="1"/>
            <a:r>
              <a:rPr lang="en-US" i="1" dirty="0" smtClean="0"/>
              <a:t>See http://</a:t>
            </a:r>
            <a:r>
              <a:rPr lang="en-US" i="1" dirty="0" err="1" smtClean="0"/>
              <a:t>www.nimbusproject.org</a:t>
            </a:r>
            <a:r>
              <a:rPr lang="en-US" i="1" dirty="0" smtClean="0"/>
              <a:t>/about/people/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9/13/11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 descr="github.tiff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423367" y="1078978"/>
            <a:ext cx="8171603" cy="472228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5783"/>
            <a:ext cx="8229600" cy="503025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Cloud computing is a solution!</a:t>
            </a:r>
            <a:endParaRPr lang="en-US" dirty="0" smtClean="0"/>
          </a:p>
          <a:p>
            <a:r>
              <a:rPr lang="en-US" dirty="0" smtClean="0"/>
              <a:t>Computation outsourcing for science</a:t>
            </a:r>
          </a:p>
          <a:p>
            <a:pPr lvl="1"/>
            <a:r>
              <a:rPr lang="en-US" dirty="0" smtClean="0"/>
              <a:t>Ease of use and automation</a:t>
            </a:r>
          </a:p>
          <a:p>
            <a:pPr lvl="1"/>
            <a:r>
              <a:rPr lang="en-US" dirty="0" smtClean="0"/>
              <a:t>Science has unique outsourcing needs</a:t>
            </a:r>
          </a:p>
          <a:p>
            <a:pPr lvl="2"/>
            <a:r>
              <a:rPr lang="en-US" dirty="0" smtClean="0"/>
              <a:t>Data management</a:t>
            </a:r>
          </a:p>
          <a:p>
            <a:pPr lvl="2"/>
            <a:r>
              <a:rPr lang="en-US" dirty="0" smtClean="0"/>
              <a:t>A</a:t>
            </a:r>
            <a:r>
              <a:rPr lang="en-US" dirty="0" smtClean="0"/>
              <a:t> naturally </a:t>
            </a:r>
            <a:r>
              <a:rPr lang="en-US" dirty="0" err="1" smtClean="0"/>
              <a:t>bursty</a:t>
            </a:r>
            <a:r>
              <a:rPr lang="en-US" dirty="0" smtClean="0"/>
              <a:t> character</a:t>
            </a:r>
          </a:p>
          <a:p>
            <a:pPr lvl="1"/>
            <a:r>
              <a:rPr lang="en-US" dirty="0" smtClean="0"/>
              <a:t>Escalation Pattern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 smtClean="0"/>
              <a:t>can’t have unlimited cycles…</a:t>
            </a:r>
          </a:p>
          <a:p>
            <a:r>
              <a:rPr lang="en-US" dirty="0" smtClean="0"/>
              <a:t>…but how they are provisioned should be driven by need rather than technology limitations</a:t>
            </a:r>
          </a:p>
          <a:p>
            <a:r>
              <a:rPr lang="en-US" dirty="0" smtClean="0"/>
              <a:t>Infrastructure clouds provide such mechanism –</a:t>
            </a:r>
            <a:r>
              <a:rPr lang="en-US" dirty="0" smtClean="0"/>
              <a:t> but they are still </a:t>
            </a:r>
            <a:r>
              <a:rPr lang="en-US" dirty="0" smtClean="0"/>
              <a:t>developing</a:t>
            </a:r>
            <a:endParaRPr lang="en-US" dirty="0" smtClean="0"/>
          </a:p>
          <a:p>
            <a:pPr lvl="1"/>
            <a:r>
              <a:rPr lang="en-US" dirty="0" smtClean="0"/>
              <a:t>Security, performance, reliability, price and markets, etc.</a:t>
            </a:r>
            <a:endParaRPr lang="en-US" dirty="0" smtClean="0"/>
          </a:p>
          <a:p>
            <a:r>
              <a:rPr lang="en-US" dirty="0" smtClean="0"/>
              <a:t>What would you do with dynamic resources?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9/13/11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9/13/11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 descr="white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68458" y="266044"/>
            <a:ext cx="4849272" cy="36369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54397" y="2999637"/>
            <a:ext cx="385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C2268"/>
                </a:solidFill>
              </a:rPr>
              <a:t>www.nimbusproject.com</a:t>
            </a:r>
            <a:endParaRPr lang="en-US" sz="2800" dirty="0">
              <a:solidFill>
                <a:srgbClr val="0C2268"/>
              </a:solidFill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85800" y="385759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226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Let’s make cloud computing for science happen.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C226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80535" y="1049879"/>
            <a:ext cx="7230534" cy="25170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80534" y="3358831"/>
            <a:ext cx="4980351" cy="26186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Nimbus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9/13/11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303870" y="3634641"/>
            <a:ext cx="4334932" cy="14731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sz="2000" i="1" dirty="0" smtClean="0"/>
              <a:t>Enable providers to build </a:t>
            </a:r>
            <a:r>
              <a:rPr lang="en-US" sz="2000" i="1" dirty="0" err="1" smtClean="0"/>
              <a:t>IaaS</a:t>
            </a:r>
            <a:r>
              <a:rPr lang="en-US" sz="2000" i="1" dirty="0" smtClean="0"/>
              <a:t> clouds</a:t>
            </a:r>
            <a:endParaRPr lang="en-US" sz="2000" i="1" dirty="0"/>
          </a:p>
        </p:txBody>
      </p:sp>
      <p:sp>
        <p:nvSpPr>
          <p:cNvPr id="8" name="Rounded Rectangle 7"/>
          <p:cNvSpPr/>
          <p:nvPr/>
        </p:nvSpPr>
        <p:spPr>
          <a:xfrm>
            <a:off x="1303869" y="1828812"/>
            <a:ext cx="6451599" cy="14840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sz="2000" i="1" dirty="0" smtClean="0"/>
              <a:t>Enable users to use </a:t>
            </a:r>
            <a:r>
              <a:rPr lang="en-US" sz="2000" i="1" dirty="0" err="1" smtClean="0"/>
              <a:t>IaaS</a:t>
            </a:r>
            <a:r>
              <a:rPr lang="en-US" sz="2000" i="1" dirty="0" smtClean="0"/>
              <a:t> clouds</a:t>
            </a:r>
            <a:endParaRPr lang="en-US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919387" y="3634641"/>
            <a:ext cx="2995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Nimbus Infrastructure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3519" y="1771967"/>
            <a:ext cx="2347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Nimbus Platform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79605" y="4108772"/>
            <a:ext cx="1481517" cy="558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Workspace Service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654290" y="4108772"/>
            <a:ext cx="1375601" cy="558799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Cumulus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694082" y="2229169"/>
            <a:ext cx="1370853" cy="592668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Context Broker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94478" y="2229169"/>
            <a:ext cx="1370853" cy="592668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Cloudinit.d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89202" y="1039069"/>
            <a:ext cx="4164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High-quality, extensible, customizable, </a:t>
            </a:r>
          </a:p>
          <a:p>
            <a:pPr algn="ctr"/>
            <a:r>
              <a:rPr lang="en-US" sz="2000" dirty="0" smtClean="0"/>
              <a:t>open source implementation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6062804" y="2229169"/>
            <a:ext cx="1370853" cy="592667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Elastic Scaling Tools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52078" y="5246785"/>
            <a:ext cx="2903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Enable developers to extend, </a:t>
            </a:r>
          </a:p>
          <a:p>
            <a:r>
              <a:rPr lang="en-US" i="1" dirty="0" smtClean="0"/>
              <a:t>experiment and customize</a:t>
            </a:r>
            <a:endParaRPr lang="en-US" i="1" dirty="0"/>
          </a:p>
        </p:txBody>
      </p:sp>
      <p:pic>
        <p:nvPicPr>
          <p:cNvPr id="20" name="Picture 19" descr="openstack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521" y="3871152"/>
            <a:ext cx="918147" cy="947228"/>
          </a:xfrm>
          <a:prstGeom prst="rect">
            <a:avLst/>
          </a:prstGeom>
        </p:spPr>
      </p:pic>
      <p:pic>
        <p:nvPicPr>
          <p:cNvPr id="21" name="Picture 20" descr="eucalyptus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075" y="4955434"/>
            <a:ext cx="1846923" cy="412479"/>
          </a:xfrm>
          <a:prstGeom prst="rect">
            <a:avLst/>
          </a:prstGeom>
        </p:spPr>
      </p:pic>
      <p:pic>
        <p:nvPicPr>
          <p:cNvPr id="22" name="Picture 21" descr="amazon 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5735" y="4061408"/>
            <a:ext cx="1256593" cy="456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Nimbus Infrastructure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9/13/11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4676775" y="1647825"/>
            <a:ext cx="4070350" cy="3803650"/>
          </a:xfrm>
          <a:prstGeom prst="roundRect">
            <a:avLst>
              <a:gd name="adj" fmla="val 9255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800600" y="2362200"/>
            <a:ext cx="869950" cy="1066800"/>
          </a:xfrm>
          <a:prstGeom prst="rect">
            <a:avLst/>
          </a:prstGeom>
          <a:solidFill>
            <a:srgbClr val="23B8D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50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79688" y="2870200"/>
            <a:ext cx="484187" cy="517525"/>
            <a:chOff x="1008" y="1175"/>
            <a:chExt cx="305" cy="326"/>
          </a:xfrm>
        </p:grpSpPr>
        <p:sp>
          <p:nvSpPr>
            <p:cNvPr id="10" name="Freeform 5"/>
            <p:cNvSpPr>
              <a:spLocks noChangeArrowheads="1"/>
            </p:cNvSpPr>
            <p:nvPr/>
          </p:nvSpPr>
          <p:spPr bwMode="auto">
            <a:xfrm>
              <a:off x="1008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4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083300" y="1979613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1713" y="5145088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9650" y="4652963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1650" y="5168900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9588" y="4676775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6080125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6911975" y="1979613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6908800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7740650" y="1979613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7737475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6083300" y="2806700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6080125" y="3260725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6911975" y="2806700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6908800" y="3262313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7740650" y="2806700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7737475" y="3262313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6083300" y="36353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6080125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6911975" y="36353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6908800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7740650" y="36353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7737475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6083300" y="44989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6080125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6911975" y="44989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7" name="Rectangle 32"/>
          <p:cNvSpPr>
            <a:spLocks noChangeArrowheads="1"/>
          </p:cNvSpPr>
          <p:nvPr/>
        </p:nvSpPr>
        <p:spPr bwMode="auto">
          <a:xfrm>
            <a:off x="6908800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3"/>
          <p:cNvSpPr>
            <a:spLocks noChangeArrowheads="1"/>
          </p:cNvSpPr>
          <p:nvPr/>
        </p:nvSpPr>
        <p:spPr bwMode="auto">
          <a:xfrm>
            <a:off x="7740650" y="44989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9" name="Rectangle 34"/>
          <p:cNvSpPr>
            <a:spLocks noChangeArrowheads="1"/>
          </p:cNvSpPr>
          <p:nvPr/>
        </p:nvSpPr>
        <p:spPr bwMode="auto">
          <a:xfrm>
            <a:off x="7737475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35"/>
          <p:cNvSpPr>
            <a:spLocks noChangeArrowheads="1"/>
          </p:cNvSpPr>
          <p:nvPr/>
        </p:nvSpPr>
        <p:spPr bwMode="auto">
          <a:xfrm>
            <a:off x="5835650" y="1828800"/>
            <a:ext cx="2743200" cy="3514725"/>
          </a:xfrm>
          <a:prstGeom prst="roundRect">
            <a:avLst>
              <a:gd name="adj" fmla="val 9255"/>
            </a:avLst>
          </a:prstGeom>
          <a:noFill/>
          <a:ln w="1836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2003425" y="2870200"/>
            <a:ext cx="484188" cy="517525"/>
            <a:chOff x="645" y="1175"/>
            <a:chExt cx="305" cy="326"/>
          </a:xfrm>
        </p:grpSpPr>
        <p:sp>
          <p:nvSpPr>
            <p:cNvPr id="42" name="Freeform 37"/>
            <p:cNvSpPr>
              <a:spLocks noChangeArrowheads="1"/>
            </p:cNvSpPr>
            <p:nvPr/>
          </p:nvSpPr>
          <p:spPr bwMode="auto">
            <a:xfrm>
              <a:off x="645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23FF2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3" name="Picture 3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1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1427163" y="2870200"/>
            <a:ext cx="484187" cy="517525"/>
            <a:chOff x="282" y="1175"/>
            <a:chExt cx="305" cy="326"/>
          </a:xfrm>
        </p:grpSpPr>
        <p:sp>
          <p:nvSpPr>
            <p:cNvPr id="45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6" name="Picture 4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41" name="Group 42"/>
          <p:cNvGrpSpPr>
            <a:grpSpLocks/>
          </p:cNvGrpSpPr>
          <p:nvPr/>
        </p:nvGrpSpPr>
        <p:grpSpPr bwMode="auto">
          <a:xfrm>
            <a:off x="6194425" y="2006600"/>
            <a:ext cx="484188" cy="517525"/>
            <a:chOff x="3902" y="1264"/>
            <a:chExt cx="305" cy="326"/>
          </a:xfrm>
        </p:grpSpPr>
        <p:sp>
          <p:nvSpPr>
            <p:cNvPr id="48" name="Freeform 43"/>
            <p:cNvSpPr>
              <a:spLocks noChangeArrowheads="1"/>
            </p:cNvSpPr>
            <p:nvPr/>
          </p:nvSpPr>
          <p:spPr bwMode="auto">
            <a:xfrm>
              <a:off x="3902" y="1264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9" name="Picture 4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48" y="1284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44" name="Group 45"/>
          <p:cNvGrpSpPr>
            <a:grpSpLocks/>
          </p:cNvGrpSpPr>
          <p:nvPr/>
        </p:nvGrpSpPr>
        <p:grpSpPr bwMode="auto">
          <a:xfrm>
            <a:off x="7854950" y="2820988"/>
            <a:ext cx="484188" cy="517525"/>
            <a:chOff x="4948" y="1777"/>
            <a:chExt cx="305" cy="326"/>
          </a:xfrm>
        </p:grpSpPr>
        <p:sp>
          <p:nvSpPr>
            <p:cNvPr id="51" name="Freeform 46"/>
            <p:cNvSpPr>
              <a:spLocks noChangeArrowheads="1"/>
            </p:cNvSpPr>
            <p:nvPr/>
          </p:nvSpPr>
          <p:spPr bwMode="auto">
            <a:xfrm>
              <a:off x="4948" y="1777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23FF2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2" name="Picture 4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95" y="1797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47" name="Group 48"/>
          <p:cNvGrpSpPr>
            <a:grpSpLocks/>
          </p:cNvGrpSpPr>
          <p:nvPr/>
        </p:nvGrpSpPr>
        <p:grpSpPr bwMode="auto">
          <a:xfrm>
            <a:off x="6186488" y="4524375"/>
            <a:ext cx="484187" cy="517525"/>
            <a:chOff x="3897" y="2850"/>
            <a:chExt cx="305" cy="326"/>
          </a:xfrm>
        </p:grpSpPr>
        <p:sp>
          <p:nvSpPr>
            <p:cNvPr id="54" name="Freeform 49"/>
            <p:cNvSpPr>
              <a:spLocks noChangeArrowheads="1"/>
            </p:cNvSpPr>
            <p:nvPr/>
          </p:nvSpPr>
          <p:spPr bwMode="auto">
            <a:xfrm>
              <a:off x="3897" y="2850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5" name="Picture 5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43" y="2870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cxnSp>
        <p:nvCxnSpPr>
          <p:cNvPr id="56" name="AutoShape 51"/>
          <p:cNvCxnSpPr>
            <a:cxnSpLocks noChangeShapeType="1"/>
            <a:endCxn id="57" idx="1"/>
          </p:cNvCxnSpPr>
          <p:nvPr/>
        </p:nvCxnSpPr>
        <p:spPr bwMode="auto">
          <a:xfrm flipV="1">
            <a:off x="3200400" y="2663825"/>
            <a:ext cx="1676400" cy="3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ffectLst/>
        </p:spPr>
      </p:cxnSp>
      <p:sp>
        <p:nvSpPr>
          <p:cNvPr id="57" name="Rectangle 52"/>
          <p:cNvSpPr>
            <a:spLocks noChangeArrowheads="1"/>
          </p:cNvSpPr>
          <p:nvPr/>
        </p:nvSpPr>
        <p:spPr bwMode="auto">
          <a:xfrm>
            <a:off x="4876800" y="2438400"/>
            <a:ext cx="722313" cy="45085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98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0000"/>
                </a:solidFill>
                <a:latin typeface="Bitstream Vera Sans" charset="0"/>
                <a:ea typeface="DejaVu Sans" charset="0"/>
                <a:cs typeface="DejaVu Sans" charset="0"/>
              </a:rPr>
              <a:t>VWS</a:t>
            </a:r>
          </a:p>
          <a:p>
            <a:pPr algn="ctr" defTabSz="457200">
              <a:lnSpc>
                <a:spcPct val="97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0000"/>
                </a:solidFill>
                <a:latin typeface="Bitstream Vera Sans" charset="0"/>
                <a:ea typeface="DejaVu Sans" charset="0"/>
                <a:cs typeface="DejaVu Sans" charset="0"/>
              </a:rPr>
              <a:t>Service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661068" y="1603374"/>
            <a:ext cx="1115141" cy="1062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6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Nimbus Infrastructure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9/13/11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4676775" y="1647825"/>
            <a:ext cx="4070350" cy="3803650"/>
          </a:xfrm>
          <a:prstGeom prst="roundRect">
            <a:avLst>
              <a:gd name="adj" fmla="val 9255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800600" y="2362200"/>
            <a:ext cx="869950" cy="1066800"/>
          </a:xfrm>
          <a:prstGeom prst="rect">
            <a:avLst/>
          </a:prstGeom>
          <a:solidFill>
            <a:srgbClr val="23B8D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50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83300" y="1979613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1713" y="5145088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9650" y="4652963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1650" y="5168900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9588" y="4676775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80125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911975" y="1979613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908800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740650" y="1979613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737475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083300" y="2806700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080125" y="3260725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911975" y="2806700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908800" y="3262313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740650" y="2806700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737475" y="3262313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083300" y="36353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080125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911975" y="36353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908800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740650" y="36353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737475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083300" y="44989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080125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911975" y="44989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908800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7740650" y="44989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7737475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34"/>
          <p:cNvSpPr>
            <a:spLocks noChangeArrowheads="1"/>
          </p:cNvSpPr>
          <p:nvPr/>
        </p:nvSpPr>
        <p:spPr bwMode="auto">
          <a:xfrm>
            <a:off x="5835650" y="1828800"/>
            <a:ext cx="2743200" cy="3514725"/>
          </a:xfrm>
          <a:prstGeom prst="roundRect">
            <a:avLst>
              <a:gd name="adj" fmla="val 9255"/>
            </a:avLst>
          </a:prstGeom>
          <a:noFill/>
          <a:ln w="1836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6194425" y="2006600"/>
            <a:ext cx="484188" cy="517525"/>
            <a:chOff x="3902" y="1264"/>
            <a:chExt cx="305" cy="326"/>
          </a:xfrm>
        </p:grpSpPr>
        <p:sp>
          <p:nvSpPr>
            <p:cNvPr id="37" name="Freeform 36"/>
            <p:cNvSpPr>
              <a:spLocks noChangeArrowheads="1"/>
            </p:cNvSpPr>
            <p:nvPr/>
          </p:nvSpPr>
          <p:spPr bwMode="auto">
            <a:xfrm>
              <a:off x="3902" y="1264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8" name="Picture 3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48" y="1284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36" name="Group 38"/>
          <p:cNvGrpSpPr>
            <a:grpSpLocks/>
          </p:cNvGrpSpPr>
          <p:nvPr/>
        </p:nvGrpSpPr>
        <p:grpSpPr bwMode="auto">
          <a:xfrm>
            <a:off x="7854950" y="2820988"/>
            <a:ext cx="484188" cy="517525"/>
            <a:chOff x="4948" y="1777"/>
            <a:chExt cx="305" cy="326"/>
          </a:xfrm>
        </p:grpSpPr>
        <p:sp>
          <p:nvSpPr>
            <p:cNvPr id="40" name="Freeform 39"/>
            <p:cNvSpPr>
              <a:spLocks noChangeArrowheads="1"/>
            </p:cNvSpPr>
            <p:nvPr/>
          </p:nvSpPr>
          <p:spPr bwMode="auto">
            <a:xfrm>
              <a:off x="4948" y="1777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23FF2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" name="Picture 4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95" y="1797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39" name="Group 41"/>
          <p:cNvGrpSpPr>
            <a:grpSpLocks/>
          </p:cNvGrpSpPr>
          <p:nvPr/>
        </p:nvGrpSpPr>
        <p:grpSpPr bwMode="auto">
          <a:xfrm>
            <a:off x="6186488" y="4524375"/>
            <a:ext cx="484187" cy="517525"/>
            <a:chOff x="3897" y="2850"/>
            <a:chExt cx="305" cy="326"/>
          </a:xfrm>
        </p:grpSpPr>
        <p:sp>
          <p:nvSpPr>
            <p:cNvPr id="43" name="Freeform 42"/>
            <p:cNvSpPr>
              <a:spLocks noChangeArrowheads="1"/>
            </p:cNvSpPr>
            <p:nvPr/>
          </p:nvSpPr>
          <p:spPr bwMode="auto">
            <a:xfrm>
              <a:off x="3897" y="2850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43" y="2870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45" name="AutoShape 44"/>
          <p:cNvSpPr>
            <a:spLocks noChangeArrowheads="1"/>
          </p:cNvSpPr>
          <p:nvPr/>
        </p:nvSpPr>
        <p:spPr bwMode="auto">
          <a:xfrm>
            <a:off x="2947988" y="2566988"/>
            <a:ext cx="914400" cy="228600"/>
          </a:xfrm>
          <a:prstGeom prst="roundRect">
            <a:avLst>
              <a:gd name="adj" fmla="val 694"/>
            </a:avLst>
          </a:prstGeom>
          <a:solidFill>
            <a:srgbClr val="23FF2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45"/>
          <p:cNvSpPr>
            <a:spLocks noChangeArrowheads="1"/>
          </p:cNvSpPr>
          <p:nvPr/>
        </p:nvSpPr>
        <p:spPr bwMode="auto">
          <a:xfrm>
            <a:off x="2947988" y="3024188"/>
            <a:ext cx="914400" cy="228600"/>
          </a:xfrm>
          <a:prstGeom prst="roundRect">
            <a:avLst>
              <a:gd name="adj" fmla="val 694"/>
            </a:avLst>
          </a:prstGeom>
          <a:solidFill>
            <a:srgbClr val="9966C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46"/>
          <p:cNvSpPr>
            <a:spLocks noChangeArrowheads="1"/>
          </p:cNvSpPr>
          <p:nvPr/>
        </p:nvSpPr>
        <p:spPr bwMode="auto">
          <a:xfrm>
            <a:off x="2947988" y="3455988"/>
            <a:ext cx="914400" cy="228600"/>
          </a:xfrm>
          <a:prstGeom prst="roundRect">
            <a:avLst>
              <a:gd name="adj" fmla="val 694"/>
            </a:avLst>
          </a:prstGeom>
          <a:solidFill>
            <a:srgbClr val="FFCC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8" name="AutoShape 47"/>
          <p:cNvCxnSpPr>
            <a:cxnSpLocks noChangeShapeType="1"/>
            <a:stCxn id="62" idx="1"/>
            <a:endCxn id="47" idx="3"/>
          </p:cNvCxnSpPr>
          <p:nvPr/>
        </p:nvCxnSpPr>
        <p:spPr bwMode="auto">
          <a:xfrm flipH="1">
            <a:off x="3862388" y="2663825"/>
            <a:ext cx="1014412" cy="9064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9" name="AutoShape 48"/>
          <p:cNvCxnSpPr>
            <a:cxnSpLocks noChangeShapeType="1"/>
            <a:stCxn id="62" idx="1"/>
            <a:endCxn id="46" idx="3"/>
          </p:cNvCxnSpPr>
          <p:nvPr/>
        </p:nvCxnSpPr>
        <p:spPr bwMode="auto">
          <a:xfrm flipH="1">
            <a:off x="3862388" y="2663825"/>
            <a:ext cx="1014412" cy="4746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0" name="AutoShape 49"/>
          <p:cNvCxnSpPr>
            <a:cxnSpLocks noChangeShapeType="1"/>
            <a:stCxn id="62" idx="1"/>
            <a:endCxn id="45" idx="3"/>
          </p:cNvCxnSpPr>
          <p:nvPr/>
        </p:nvCxnSpPr>
        <p:spPr bwMode="auto">
          <a:xfrm flipH="1">
            <a:off x="3862388" y="2663825"/>
            <a:ext cx="1014412" cy="174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51" name="Text Box 50"/>
          <p:cNvSpPr txBox="1">
            <a:spLocks noChangeArrowheads="1"/>
          </p:cNvSpPr>
          <p:nvPr/>
        </p:nvSpPr>
        <p:spPr bwMode="auto">
          <a:xfrm>
            <a:off x="381000" y="1676400"/>
            <a:ext cx="3484563" cy="55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>
                <a:solidFill>
                  <a:srgbClr val="000000"/>
                </a:solidFill>
                <a:ea typeface="DejaVu Sans" charset="0"/>
                <a:cs typeface="DejaVu Sans" charset="0"/>
              </a:rPr>
              <a:t>The workspace service publishes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>
                <a:solidFill>
                  <a:srgbClr val="000000"/>
                </a:solidFill>
                <a:ea typeface="DejaVu Sans" charset="0"/>
                <a:cs typeface="DejaVu Sans" charset="0"/>
              </a:rPr>
              <a:t>information about each workspace</a:t>
            </a:r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2322513" y="2397125"/>
            <a:ext cx="4572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Text Box 55"/>
          <p:cNvSpPr txBox="1">
            <a:spLocks noChangeArrowheads="1"/>
          </p:cNvSpPr>
          <p:nvPr/>
        </p:nvSpPr>
        <p:spPr bwMode="auto">
          <a:xfrm>
            <a:off x="84138" y="3240088"/>
            <a:ext cx="2514600" cy="1255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>
                <a:solidFill>
                  <a:srgbClr val="000000"/>
                </a:solidFill>
                <a:ea typeface="DejaVu Sans" charset="0"/>
                <a:cs typeface="DejaVu Sans" charset="0"/>
              </a:rPr>
              <a:t>Users can find out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>
                <a:solidFill>
                  <a:srgbClr val="000000"/>
                </a:solidFill>
                <a:ea typeface="DejaVu Sans" charset="0"/>
                <a:cs typeface="DejaVu Sans" charset="0"/>
              </a:rPr>
              <a:t>information about their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>
                <a:solidFill>
                  <a:srgbClr val="000000"/>
                </a:solidFill>
                <a:ea typeface="DejaVu Sans" charset="0"/>
                <a:cs typeface="DejaVu Sans" charset="0"/>
              </a:rPr>
              <a:t>workspace (e.g. what IP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>
                <a:solidFill>
                  <a:srgbClr val="000000"/>
                </a:solidFill>
                <a:ea typeface="DejaVu Sans" charset="0"/>
                <a:cs typeface="DejaVu Sans" charset="0"/>
              </a:rPr>
              <a:t>the workspace was bound to)</a:t>
            </a:r>
          </a:p>
        </p:txBody>
      </p:sp>
      <p:sp>
        <p:nvSpPr>
          <p:cNvPr id="57" name="Text Box 56"/>
          <p:cNvSpPr txBox="1">
            <a:spLocks noChangeArrowheads="1"/>
          </p:cNvSpPr>
          <p:nvPr/>
        </p:nvSpPr>
        <p:spPr bwMode="auto">
          <a:xfrm>
            <a:off x="157163" y="5076825"/>
            <a:ext cx="2514600" cy="1255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>
                <a:solidFill>
                  <a:srgbClr val="000000"/>
                </a:solidFill>
                <a:ea typeface="DejaVu Sans" charset="0"/>
                <a:cs typeface="DejaVu Sans" charset="0"/>
              </a:rPr>
              <a:t>Users can interact directly with their workspaces the same way the would with a physical machine.</a:t>
            </a:r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auto">
          <a:xfrm flipV="1">
            <a:off x="3429000" y="3779838"/>
            <a:ext cx="1588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9" name="AutoShape 58"/>
          <p:cNvCxnSpPr>
            <a:cxnSpLocks noChangeShapeType="1"/>
          </p:cNvCxnSpPr>
          <p:nvPr/>
        </p:nvCxnSpPr>
        <p:spPr bwMode="auto">
          <a:xfrm flipV="1">
            <a:off x="4019550" y="3079750"/>
            <a:ext cx="3836988" cy="1684338"/>
          </a:xfrm>
          <a:prstGeom prst="straightConnector1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60" name="AutoShape 59"/>
          <p:cNvCxnSpPr>
            <a:cxnSpLocks noChangeShapeType="1"/>
          </p:cNvCxnSpPr>
          <p:nvPr/>
        </p:nvCxnSpPr>
        <p:spPr bwMode="auto">
          <a:xfrm flipV="1">
            <a:off x="3333750" y="2265363"/>
            <a:ext cx="2862263" cy="2270125"/>
          </a:xfrm>
          <a:prstGeom prst="straightConnector1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61" name="AutoShape 60"/>
          <p:cNvCxnSpPr>
            <a:cxnSpLocks noChangeShapeType="1"/>
          </p:cNvCxnSpPr>
          <p:nvPr/>
        </p:nvCxnSpPr>
        <p:spPr bwMode="auto">
          <a:xfrm flipV="1">
            <a:off x="3333750" y="4783138"/>
            <a:ext cx="2851150" cy="590550"/>
          </a:xfrm>
          <a:prstGeom prst="straightConnector1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4876800" y="2438400"/>
            <a:ext cx="722313" cy="45085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98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0000"/>
                </a:solidFill>
                <a:latin typeface="Bitstream Vera Sans" charset="0"/>
                <a:ea typeface="DejaVu Sans" charset="0"/>
                <a:cs typeface="DejaVu Sans" charset="0"/>
              </a:rPr>
              <a:t>VWS</a:t>
            </a:r>
          </a:p>
          <a:p>
            <a:pPr algn="ctr" defTabSz="457200">
              <a:lnSpc>
                <a:spcPct val="97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0000"/>
                </a:solidFill>
                <a:latin typeface="Bitstream Vera Sans" charset="0"/>
                <a:ea typeface="DejaVu Sans" charset="0"/>
                <a:cs typeface="DejaVu Sans" charset="0"/>
              </a:rPr>
              <a:t>Service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493914" y="4142977"/>
            <a:ext cx="740927" cy="70564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299884" y="4463255"/>
            <a:ext cx="740927" cy="70564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531006" y="5016503"/>
            <a:ext cx="740927" cy="705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55" grpId="0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91932" y="4301072"/>
            <a:ext cx="6022603" cy="18012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Control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20270" y="4687336"/>
            <a:ext cx="1146295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686576" y="4687336"/>
            <a:ext cx="952224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err="1" smtClean="0"/>
              <a:t>Ctx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96546" y="4687336"/>
            <a:ext cx="1409424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Image </a:t>
            </a:r>
            <a:r>
              <a:rPr lang="en-US" dirty="0" err="1" smtClean="0"/>
              <a:t>Mngm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76598" y="4687336"/>
            <a:ext cx="1501402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Virtualization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libvirt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0955"/>
            <a:ext cx="8229600" cy="1143000"/>
          </a:xfrm>
        </p:spPr>
        <p:txBody>
          <a:bodyPr/>
          <a:lstStyle/>
          <a:p>
            <a:r>
              <a:rPr lang="en-US" dirty="0" smtClean="0"/>
              <a:t>Nimbus </a:t>
            </a:r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9/13/11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1263" y="5559867"/>
            <a:ext cx="536212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Xen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0244" y="5559867"/>
            <a:ext cx="632918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KVM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15" y="5141333"/>
            <a:ext cx="486506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ssh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6601" y="5559867"/>
            <a:ext cx="1236236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LANtorrent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1932" y="2899833"/>
            <a:ext cx="6022603" cy="9102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RM options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6598" y="3386675"/>
            <a:ext cx="867583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Default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1952" y="3386675"/>
            <a:ext cx="1942875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Workspace pilot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36229" y="3386675"/>
            <a:ext cx="2140430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Default+backfill</a:t>
            </a:r>
            <a:r>
              <a:rPr lang="en-US" dirty="0" smtClean="0">
                <a:solidFill>
                  <a:srgbClr val="FFFFFF"/>
                </a:solidFill>
              </a:rPr>
              <a:t>/spot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1932" y="1951516"/>
            <a:ext cx="60226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Workspace API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91932" y="2374841"/>
            <a:ext cx="6022603" cy="4360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Service Implementation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91932" y="1028179"/>
            <a:ext cx="6022603" cy="808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Interfaces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7896" y="1416669"/>
            <a:ext cx="2229537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EC2: SOAP and Query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27721" y="1416669"/>
            <a:ext cx="1711079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WSRF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66959" y="1028179"/>
            <a:ext cx="2319841" cy="808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Cumulus interfaces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739463" y="1416669"/>
            <a:ext cx="1591707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66959" y="2374841"/>
            <a:ext cx="2319841" cy="14352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 Cumulus Service Implementation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340997" y="3899402"/>
            <a:ext cx="23458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Cumulus Storage API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366959" y="4301072"/>
            <a:ext cx="2345803" cy="18012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Cumulus Implementation options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64925" y="5230789"/>
            <a:ext cx="740783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POSIX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4999" y="3899402"/>
            <a:ext cx="60226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Workspace Control Protocol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741201" y="5053474"/>
            <a:ext cx="40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…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40997" y="1951516"/>
            <a:ext cx="23458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Cumulus API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564180" y="5145807"/>
            <a:ext cx="828680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64180" y="5576800"/>
            <a:ext cx="828680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95639" y="5610666"/>
            <a:ext cx="679355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HDFS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Science Clouds and Applications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9/13/11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4"/>
          <p:cNvGrpSpPr/>
          <p:nvPr/>
        </p:nvGrpSpPr>
        <p:grpSpPr>
          <a:xfrm>
            <a:off x="4326469" y="1180069"/>
            <a:ext cx="4258733" cy="2375928"/>
            <a:chOff x="4919124" y="1180069"/>
            <a:chExt cx="4258733" cy="2375928"/>
          </a:xfrm>
        </p:grpSpPr>
        <p:pic>
          <p:nvPicPr>
            <p:cNvPr id="10" name="Picture 9" descr="magellan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9124" y="1219347"/>
              <a:ext cx="4258733" cy="23366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8092022" y="1180069"/>
              <a:ext cx="1051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Magellan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Cloud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214443"/>
            <a:ext cx="4741332" cy="49625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Science Clouds</a:t>
            </a:r>
          </a:p>
          <a:p>
            <a:pPr lvl="1"/>
            <a:r>
              <a:rPr lang="en-US" dirty="0" smtClean="0"/>
              <a:t>UC, UFL, </a:t>
            </a:r>
            <a:r>
              <a:rPr lang="en-US" dirty="0" err="1" smtClean="0"/>
              <a:t>Wispy@Purdue</a:t>
            </a:r>
            <a:endParaRPr lang="en-US" dirty="0" smtClean="0"/>
          </a:p>
          <a:p>
            <a:pPr lvl="1"/>
            <a:r>
              <a:rPr lang="en-US" dirty="0" smtClean="0"/>
              <a:t>~300 cores</a:t>
            </a:r>
          </a:p>
          <a:p>
            <a:r>
              <a:rPr lang="en-US" dirty="0" smtClean="0"/>
              <a:t>Magellan</a:t>
            </a:r>
          </a:p>
          <a:p>
            <a:pPr lvl="1"/>
            <a:r>
              <a:rPr lang="en-US" dirty="0" smtClean="0"/>
              <a:t>DOE cloud @ ANL&amp;LBNL</a:t>
            </a:r>
          </a:p>
          <a:p>
            <a:pPr lvl="1"/>
            <a:r>
              <a:rPr lang="en-US" dirty="0" smtClean="0"/>
              <a:t>~4000 </a:t>
            </a:r>
            <a:r>
              <a:rPr lang="en-US" dirty="0" err="1" smtClean="0"/>
              <a:t>cores@ANL</a:t>
            </a:r>
            <a:endParaRPr lang="en-US" dirty="0" smtClean="0"/>
          </a:p>
          <a:p>
            <a:r>
              <a:rPr lang="en-US" dirty="0" err="1" smtClean="0"/>
              <a:t>FutureGrid</a:t>
            </a:r>
            <a:endParaRPr lang="en-US" dirty="0" smtClean="0"/>
          </a:p>
          <a:p>
            <a:pPr lvl="1"/>
            <a:r>
              <a:rPr lang="en-US" dirty="0" smtClean="0"/>
              <a:t>~6000 cores</a:t>
            </a:r>
            <a:endParaRPr lang="en-US" dirty="0" smtClean="0"/>
          </a:p>
          <a:p>
            <a:r>
              <a:rPr lang="en-US" dirty="0" smtClean="0"/>
              <a:t>MRI projects</a:t>
            </a:r>
          </a:p>
          <a:p>
            <a:pPr lvl="1"/>
            <a:r>
              <a:rPr lang="en-US" dirty="0" smtClean="0"/>
              <a:t>DIAG </a:t>
            </a:r>
            <a:r>
              <a:rPr lang="en-US" sz="1806" dirty="0" smtClean="0"/>
              <a:t>(Data </a:t>
            </a:r>
            <a:r>
              <a:rPr lang="en-US" sz="1806" dirty="0" smtClean="0"/>
              <a:t>Intensive Academic </a:t>
            </a:r>
            <a:r>
              <a:rPr lang="en-US" sz="1806" dirty="0" smtClean="0"/>
              <a:t>Grid)</a:t>
            </a:r>
          </a:p>
          <a:p>
            <a:pPr lvl="1"/>
            <a:r>
              <a:rPr lang="en-US" dirty="0" smtClean="0"/>
              <a:t>  U of Maryland School of Medicine in Baltimore</a:t>
            </a:r>
          </a:p>
          <a:p>
            <a:pPr lvl="1"/>
            <a:r>
              <a:rPr lang="en-US" dirty="0" smtClean="0"/>
              <a:t>~1200-1500 cores</a:t>
            </a:r>
          </a:p>
          <a:p>
            <a:r>
              <a:rPr lang="en-US" dirty="0" smtClean="0"/>
              <a:t>Outside of US:</a:t>
            </a:r>
          </a:p>
          <a:p>
            <a:pPr lvl="1"/>
            <a:r>
              <a:rPr lang="en-US" dirty="0" err="1" smtClean="0"/>
              <a:t>WestGrid</a:t>
            </a:r>
            <a:r>
              <a:rPr lang="en-US" dirty="0" smtClean="0"/>
              <a:t>, Grid5000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9/13/11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7" descr="pixture_reloaded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5298" y="3589863"/>
            <a:ext cx="860369" cy="58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5"/>
          <p:cNvGrpSpPr/>
          <p:nvPr/>
        </p:nvGrpSpPr>
        <p:grpSpPr>
          <a:xfrm>
            <a:off x="5545667" y="2417376"/>
            <a:ext cx="3598333" cy="2612561"/>
            <a:chOff x="5579524" y="2592325"/>
            <a:chExt cx="3598333" cy="2612561"/>
          </a:xfrm>
        </p:grpSpPr>
        <p:pic>
          <p:nvPicPr>
            <p:cNvPr id="9" name="Picture 4" descr="C:\Documents and Settings\Geoffrey Fox\Desktop\FutureGrid_01.tif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79524" y="2660057"/>
              <a:ext cx="3598333" cy="25448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7281247" y="2592325"/>
              <a:ext cx="12032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FutureGrid</a:t>
              </a:r>
              <a:endParaRPr lang="en-US" dirty="0"/>
            </a:p>
          </p:txBody>
        </p:sp>
      </p:grpSp>
      <p:grpSp>
        <p:nvGrpSpPr>
          <p:cNvPr id="15" name="Group 16"/>
          <p:cNvGrpSpPr/>
          <p:nvPr/>
        </p:nvGrpSpPr>
        <p:grpSpPr>
          <a:xfrm>
            <a:off x="4326469" y="4322860"/>
            <a:ext cx="3523118" cy="2033490"/>
            <a:chOff x="5232400" y="4291273"/>
            <a:chExt cx="3523118" cy="2033490"/>
          </a:xfrm>
        </p:grpSpPr>
        <p:pic>
          <p:nvPicPr>
            <p:cNvPr id="11" name="Picture 10" descr="diag.tif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2400" y="4359005"/>
              <a:ext cx="3523118" cy="19657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8092022" y="4291273"/>
              <a:ext cx="662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DIAG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40552</TotalTime>
  <Words>1545</Words>
  <Application>Microsoft Macintosh PowerPoint</Application>
  <PresentationFormat>On-screen Show (4:3)</PresentationFormat>
  <Paragraphs>453</Paragraphs>
  <Slides>35</Slides>
  <Notes>15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 Cloud versus Cloud: Building an Outsourcing Ecosystem for Science</vt:lpstr>
      <vt:lpstr>Cloud versus Cloud</vt:lpstr>
      <vt:lpstr>On the Nimbus Team…</vt:lpstr>
      <vt:lpstr>Introducing Nimbus</vt:lpstr>
      <vt:lpstr>Nimbus Infrastructure</vt:lpstr>
      <vt:lpstr>Nimbus Infrastructure</vt:lpstr>
      <vt:lpstr>Nimbus Infrastructure</vt:lpstr>
      <vt:lpstr>Science Clouds and Applications</vt:lpstr>
      <vt:lpstr>Scientific Cloud Resources</vt:lpstr>
      <vt:lpstr>Slide 10</vt:lpstr>
      <vt:lpstr>Slide 11</vt:lpstr>
      <vt:lpstr>Sky Computing</vt:lpstr>
      <vt:lpstr>Slide 13</vt:lpstr>
      <vt:lpstr>Slide 14</vt:lpstr>
      <vt:lpstr>Slide 15</vt:lpstr>
      <vt:lpstr>Array Network Facility (ANF)</vt:lpstr>
      <vt:lpstr>Trends and Patterns</vt:lpstr>
      <vt:lpstr>Leveraging Opportunities: Building an Infrastructure Platform</vt:lpstr>
      <vt:lpstr>Appliances and Contextualization</vt:lpstr>
      <vt:lpstr>A Simplified Deployment Scenario</vt:lpstr>
      <vt:lpstr>A Grid in Your Pocket…</vt:lpstr>
      <vt:lpstr>A Grid in Your Pocket…</vt:lpstr>
      <vt:lpstr>A Grid in Your Pocket…</vt:lpstr>
      <vt:lpstr>Cloudinit.d</vt:lpstr>
      <vt:lpstr>Cloudinit.d</vt:lpstr>
      <vt:lpstr>Cloudinit.d</vt:lpstr>
      <vt:lpstr>Cloudinit.d</vt:lpstr>
      <vt:lpstr>Cloudinit.d</vt:lpstr>
      <vt:lpstr>Cloudinit.d</vt:lpstr>
      <vt:lpstr>Elastic Scaling: Early Work</vt:lpstr>
      <vt:lpstr>Scaling Patterns</vt:lpstr>
      <vt:lpstr>Applications</vt:lpstr>
      <vt:lpstr>The Nimbus Team</vt:lpstr>
      <vt:lpstr>Parting Thoughts</vt:lpstr>
      <vt:lpstr>Slide 35</vt:lpstr>
    </vt:vector>
  </TitlesOfParts>
  <Company>UVic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Scheduler</dc:title>
  <dc:creator>Patrick Armstrong</dc:creator>
  <cp:lastModifiedBy>Kate Keahey</cp:lastModifiedBy>
  <cp:revision>209</cp:revision>
  <cp:lastPrinted>2010-04-21T03:34:46Z</cp:lastPrinted>
  <dcterms:created xsi:type="dcterms:W3CDTF">2011-09-09T21:14:33Z</dcterms:created>
  <dcterms:modified xsi:type="dcterms:W3CDTF">2011-09-13T12:47:35Z</dcterms:modified>
</cp:coreProperties>
</file>