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35"/>
  </p:notesMasterIdLst>
  <p:handoutMasterIdLst>
    <p:handoutMasterId r:id="rId36"/>
  </p:handoutMasterIdLst>
  <p:sldIdLst>
    <p:sldId id="286" r:id="rId2"/>
    <p:sldId id="494" r:id="rId3"/>
    <p:sldId id="372" r:id="rId4"/>
    <p:sldId id="449" r:id="rId5"/>
    <p:sldId id="483" r:id="rId6"/>
    <p:sldId id="495" r:id="rId7"/>
    <p:sldId id="439" r:id="rId8"/>
    <p:sldId id="440" r:id="rId9"/>
    <p:sldId id="441" r:id="rId10"/>
    <p:sldId id="442" r:id="rId11"/>
    <p:sldId id="477" r:id="rId12"/>
    <p:sldId id="496" r:id="rId13"/>
    <p:sldId id="476" r:id="rId14"/>
    <p:sldId id="457" r:id="rId15"/>
    <p:sldId id="446" r:id="rId16"/>
    <p:sldId id="414" r:id="rId17"/>
    <p:sldId id="490" r:id="rId18"/>
    <p:sldId id="491" r:id="rId19"/>
    <p:sldId id="492" r:id="rId20"/>
    <p:sldId id="461" r:id="rId21"/>
    <p:sldId id="462" r:id="rId22"/>
    <p:sldId id="463" r:id="rId23"/>
    <p:sldId id="464" r:id="rId24"/>
    <p:sldId id="465" r:id="rId25"/>
    <p:sldId id="466" r:id="rId26"/>
    <p:sldId id="498" r:id="rId27"/>
    <p:sldId id="497" r:id="rId28"/>
    <p:sldId id="411" r:id="rId29"/>
    <p:sldId id="412" r:id="rId30"/>
    <p:sldId id="469" r:id="rId31"/>
    <p:sldId id="488" r:id="rId32"/>
    <p:sldId id="485" r:id="rId33"/>
    <p:sldId id="50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2846AC"/>
    <a:srgbClr val="E46161"/>
    <a:srgbClr val="FB9326"/>
    <a:srgbClr val="FA8C00"/>
    <a:srgbClr val="0C2268"/>
    <a:srgbClr val="CC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2509" autoAdjust="0"/>
  </p:normalViewPr>
  <p:slideViewPr>
    <p:cSldViewPr snapToGrid="0" snapToObjects="1">
      <p:cViewPr>
        <p:scale>
          <a:sx n="75" d="100"/>
          <a:sy n="75" d="100"/>
        </p:scale>
        <p:origin x="-11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74CAB-3EAE-1146-9866-E50415A68FC1}" type="slidenum">
              <a:rPr lang="en-US"/>
              <a:pPr/>
              <a:t>2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7543800" cy="304800"/>
          </a:xfrm>
        </p:spPr>
        <p:txBody>
          <a:bodyPr/>
          <a:lstStyle>
            <a:lvl1pPr>
              <a:defRPr smtClean="0"/>
            </a:lvl1pPr>
          </a:lstStyle>
          <a:p>
            <a:fld id="{0B93A482-6A13-A946-9560-35FB258DD13C}" type="datetime1">
              <a:rPr lang="en-US"/>
              <a:pPr/>
              <a:t>11/2/11</a:t>
            </a:fld>
            <a:r>
              <a:rPr lang="en-US"/>
              <a:t>                  The Nimbus Toolkit: http//workspace.globus.org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53F1BAB-7313-474E-BBD3-7AEF1F381D64}" type="slidenum">
              <a:rPr lang="en-US"/>
              <a:pPr/>
              <a:t>‹#›</a:t>
            </a:fld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df"/><Relationship Id="rId15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11/2/11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ahey@mcs.anl.gov" TargetMode="Externa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tiff"/><Relationship Id="rId5" Type="http://schemas.openxmlformats.org/officeDocument/2006/relationships/image" Target="../media/image34.tiff"/><Relationship Id="rId6" Type="http://schemas.openxmlformats.org/officeDocument/2006/relationships/image" Target="../media/image35.png"/><Relationship Id="rId7" Type="http://schemas.openxmlformats.org/officeDocument/2006/relationships/image" Target="../media/image21.pn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36.tiff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tiff"/><Relationship Id="rId5" Type="http://schemas.openxmlformats.org/officeDocument/2006/relationships/image" Target="../media/image40.tiff"/><Relationship Id="rId6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9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4.jpeg"/><Relationship Id="rId7" Type="http://schemas.openxmlformats.org/officeDocument/2006/relationships/image" Target="../media/image55.jpe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4.jpeg"/><Relationship Id="rId7" Type="http://schemas.openxmlformats.org/officeDocument/2006/relationships/image" Target="../media/image55.jpe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4.jpeg"/><Relationship Id="rId7" Type="http://schemas.openxmlformats.org/officeDocument/2006/relationships/image" Target="../media/image55.jpe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4.jpeg"/><Relationship Id="rId7" Type="http://schemas.openxmlformats.org/officeDocument/2006/relationships/image" Target="../media/image55.jpe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0" Type="http://schemas.openxmlformats.org/officeDocument/2006/relationships/image" Target="../media/image56.png"/><Relationship Id="rId11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4.jpeg"/><Relationship Id="rId7" Type="http://schemas.openxmlformats.org/officeDocument/2006/relationships/image" Target="../media/image55.jpe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5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mbusproject.org/about/people/" TargetMode="External"/><Relationship Id="rId3" Type="http://schemas.openxmlformats.org/officeDocument/2006/relationships/image" Target="../media/image6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png"/><Relationship Id="rId9" Type="http://schemas.openxmlformats.org/officeDocument/2006/relationships/image" Target="../media/image26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tiff"/><Relationship Id="rId6" Type="http://schemas.openxmlformats.org/officeDocument/2006/relationships/image" Target="../media/image13.png"/><Relationship Id="rId7" Type="http://schemas.openxmlformats.org/officeDocument/2006/relationships/image" Target="../media/image30.tiff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0388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Building an Outsourcing Ecosystem for Science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02664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Kate Keahey</a:t>
            </a:r>
          </a:p>
          <a:p>
            <a:r>
              <a:rPr lang="en-US" sz="2000" dirty="0" smtClean="0">
                <a:hlinkClick r:id="rId2"/>
              </a:rPr>
              <a:t>keahey@mcs.anl.gov</a:t>
            </a:r>
            <a:endParaRPr lang="en-US" sz="2000" dirty="0" smtClean="0"/>
          </a:p>
          <a:p>
            <a:r>
              <a:rPr lang="en-US" sz="2000" dirty="0" smtClean="0"/>
              <a:t>Argonne National Laboratory</a:t>
            </a:r>
          </a:p>
          <a:p>
            <a:r>
              <a:rPr lang="en-US" sz="2000" dirty="0" smtClean="0"/>
              <a:t>Computation Institute, University of Chicago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11/4/11</a:t>
            </a:fld>
            <a:endParaRPr lang="en-US"/>
          </a:p>
        </p:txBody>
      </p:sp>
      <p:pic>
        <p:nvPicPr>
          <p:cNvPr id="9" name="Picture 8" descr="cloudview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" y="16933"/>
            <a:ext cx="9144000" cy="1881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sz="half" idx="2"/>
          </p:nvPr>
        </p:nvSpPr>
        <p:spPr>
          <a:xfrm>
            <a:off x="457200" y="1506541"/>
            <a:ext cx="4038600" cy="484980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BarBar</a:t>
            </a:r>
            <a:r>
              <a:rPr lang="en-US" dirty="0" smtClean="0"/>
              <a:t> Experiment at SLAC in Stanford, CA</a:t>
            </a:r>
          </a:p>
          <a:p>
            <a:r>
              <a:rPr lang="en-US" dirty="0" smtClean="0"/>
              <a:t>Using clouds to simulate electron-positron collisions in their detector </a:t>
            </a:r>
          </a:p>
          <a:p>
            <a:r>
              <a:rPr lang="en-US" dirty="0" smtClean="0"/>
              <a:t>Exploring virtualization as a vehicle for data preservation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Appliance preparation and management</a:t>
            </a:r>
          </a:p>
          <a:p>
            <a:pPr lvl="1"/>
            <a:r>
              <a:rPr lang="en-US" dirty="0" smtClean="0"/>
              <a:t>Distributed Nimbus clouds</a:t>
            </a:r>
          </a:p>
          <a:p>
            <a:pPr lvl="1"/>
            <a:r>
              <a:rPr lang="en-US" dirty="0" smtClean="0"/>
              <a:t>Cloud Scheduler</a:t>
            </a:r>
          </a:p>
          <a:p>
            <a:r>
              <a:rPr lang="en-US" dirty="0" smtClean="0"/>
              <a:t>Running production </a:t>
            </a:r>
            <a:r>
              <a:rPr lang="en-US" dirty="0" err="1" smtClean="0"/>
              <a:t>BaBar</a:t>
            </a:r>
            <a:r>
              <a:rPr lang="en-US" dirty="0" smtClean="0"/>
              <a:t> workloads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NEWBAB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8" y="122241"/>
            <a:ext cx="4178300" cy="1384300"/>
          </a:xfrm>
          <a:prstGeom prst="rect">
            <a:avLst/>
          </a:prstGeom>
        </p:spPr>
      </p:pic>
      <p:pic>
        <p:nvPicPr>
          <p:cNvPr id="29" name="Picture 28" descr="barbar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99" y="1134535"/>
            <a:ext cx="1823267" cy="2946400"/>
          </a:xfrm>
          <a:prstGeom prst="rect">
            <a:avLst/>
          </a:prstGeom>
        </p:spPr>
      </p:pic>
      <p:pic>
        <p:nvPicPr>
          <p:cNvPr id="30" name="Picture 29" descr="barbar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3" y="1219200"/>
            <a:ext cx="2432050" cy="1237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r="32808"/>
          <a:stretch>
            <a:fillRect/>
          </a:stretch>
        </p:blipFill>
        <p:spPr>
          <a:xfrm>
            <a:off x="4540057" y="2099746"/>
            <a:ext cx="2978150" cy="165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3987" y="988367"/>
            <a:ext cx="231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Canadian Efforts</a:t>
            </a:r>
            <a:endParaRPr lang="en-US" sz="2400" i="1" dirty="0"/>
          </a:p>
        </p:txBody>
      </p:sp>
      <p:pic>
        <p:nvPicPr>
          <p:cNvPr id="16" name="Picture 15" descr="cloud_scheduler_logo_fa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7" name="Picture 16" descr="nrc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8" name="Picture 17" descr="UVic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19" descr="babar resources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2723420"/>
            <a:ext cx="4684752" cy="2156250"/>
          </a:xfrm>
          <a:prstGeom prst="rect">
            <a:avLst/>
          </a:prstGeom>
        </p:spPr>
      </p:pic>
      <p:pic>
        <p:nvPicPr>
          <p:cNvPr id="22" name="Picture 6" descr="vm131.cloud.nrc.ca-vms_bycloud-1301487044-56-250x1200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937" y="4778072"/>
            <a:ext cx="5610604" cy="14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4" descr="star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34290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54" y="1918704"/>
            <a:ext cx="5200650" cy="3813243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29632" y="4690506"/>
            <a:ext cx="3894654" cy="129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Myriad Pro"/>
                <a:cs typeface="Myriad Pro"/>
              </a:rPr>
              <a:t>Why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run in the cloud?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Reduce "time to science”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Near real-time processing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pic>
        <p:nvPicPr>
          <p:cNvPr id="9" name="Picture 8" descr="proto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5" y="1281103"/>
            <a:ext cx="560780" cy="53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567" y="1314969"/>
            <a:ext cx="430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6600"/>
                </a:solidFill>
              </a:rPr>
              <a:t>Challenge: what makes a proton spin?</a:t>
            </a:r>
            <a:endParaRPr lang="en-US" sz="2000" b="1" i="1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0318" y="205940"/>
            <a:ext cx="3009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i="1" dirty="0" smtClean="0"/>
              <a:t>Work by  J. </a:t>
            </a:r>
            <a:r>
              <a:rPr lang="en-US" i="1" dirty="0" err="1" smtClean="0"/>
              <a:t>Lauret</a:t>
            </a:r>
            <a:r>
              <a:rPr lang="en-US" i="1" dirty="0" smtClean="0"/>
              <a:t>, J. </a:t>
            </a:r>
            <a:r>
              <a:rPr lang="en-US" i="1" dirty="0" err="1" smtClean="0"/>
              <a:t>Balewski</a:t>
            </a:r>
            <a:r>
              <a:rPr lang="en-US" i="1" dirty="0" smtClean="0"/>
              <a:t> </a:t>
            </a:r>
          </a:p>
          <a:p>
            <a:pPr algn="ctr" fontAlgn="base"/>
            <a:r>
              <a:rPr lang="en-US" i="1" dirty="0" smtClean="0"/>
              <a:t>and the STAR team</a:t>
            </a:r>
            <a:endParaRPr lang="en-US" dirty="0"/>
          </a:p>
        </p:txBody>
      </p:sp>
      <p:pic>
        <p:nvPicPr>
          <p:cNvPr id="16" name="Picture 15" descr="timeline.tiff"/>
          <p:cNvPicPr>
            <a:picLocks noChangeAspect="1"/>
          </p:cNvPicPr>
          <p:nvPr/>
        </p:nvPicPr>
        <p:blipFill>
          <a:blip r:embed="rId6"/>
          <a:srcRect b="60724"/>
          <a:stretch>
            <a:fillRect/>
          </a:stretch>
        </p:blipFill>
        <p:spPr>
          <a:xfrm>
            <a:off x="334432" y="2274304"/>
            <a:ext cx="3208868" cy="976896"/>
          </a:xfrm>
          <a:prstGeom prst="rect">
            <a:avLst/>
          </a:prstGeom>
        </p:spPr>
      </p:pic>
      <p:pic>
        <p:nvPicPr>
          <p:cNvPr id="18" name="Picture 17" descr="timeline.tiff"/>
          <p:cNvPicPr>
            <a:picLocks noChangeAspect="1"/>
          </p:cNvPicPr>
          <p:nvPr/>
        </p:nvPicPr>
        <p:blipFill>
          <a:blip r:embed="rId6"/>
          <a:srcRect t="45914"/>
          <a:stretch>
            <a:fillRect/>
          </a:stretch>
        </p:blipFill>
        <p:spPr>
          <a:xfrm>
            <a:off x="334432" y="3162300"/>
            <a:ext cx="3208868" cy="13452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82314" y="5678169"/>
            <a:ext cx="241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400" i="1" dirty="0" smtClean="0"/>
              <a:t>Images courtesy of J. </a:t>
            </a:r>
            <a:r>
              <a:rPr lang="en-US" sz="1400" i="1" dirty="0" err="1" smtClean="0"/>
              <a:t>Balewski</a:t>
            </a:r>
            <a:r>
              <a:rPr lang="en-US" sz="1400" i="1" dirty="0" smtClean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flipV="1">
            <a:off x="7171267" y="2844798"/>
            <a:ext cx="355600" cy="147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oilogocopy_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065" y="-474140"/>
            <a:ext cx="2429933" cy="24299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6" y="1445955"/>
            <a:ext cx="4182533" cy="49003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ea typeface="MS PGothic" charset="0"/>
              </a:rPr>
              <a:t>Towards Observatory Science</a:t>
            </a:r>
          </a:p>
          <a:p>
            <a:r>
              <a:rPr lang="en-US" dirty="0" smtClean="0">
                <a:ea typeface="MS PGothic" charset="0"/>
              </a:rPr>
              <a:t>Sensor-driven processing</a:t>
            </a:r>
          </a:p>
          <a:p>
            <a:r>
              <a:rPr lang="en-US" dirty="0" smtClean="0">
                <a:ea typeface="MS PGothic" charset="0"/>
              </a:rPr>
              <a:t>Scalable and Highly Available (HA) services</a:t>
            </a:r>
          </a:p>
          <a:p>
            <a:r>
              <a:rPr lang="en-US" dirty="0" smtClean="0"/>
              <a:t>Nimbus team leading the development of Common Execution Infrastructure</a:t>
            </a:r>
          </a:p>
          <a:p>
            <a:r>
              <a:rPr lang="en-US" dirty="0" smtClean="0"/>
              <a:t>From regional Nimbus clouds to commercial clouds</a:t>
            </a:r>
          </a:p>
          <a:p>
            <a:r>
              <a:rPr lang="en-US" dirty="0" smtClean="0"/>
              <a:t>Building platform services for integrated, repeatable support for on-demand science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8C8B-4F56-4E47-88F5-938B241AA72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42" y="386007"/>
            <a:ext cx="3830920" cy="5180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Array Network Facility (ANF)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63000" y="6400800"/>
            <a:ext cx="3810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211F673-28B3-B54D-9021-720E724D42B1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1611313"/>
            <a:ext cx="5948048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etection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294" y="1340379"/>
            <a:ext cx="30353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447800" y="1041402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Using elastic processing to operate on seismic data</a:t>
            </a:r>
          </a:p>
        </p:txBody>
      </p:sp>
      <p:sp>
        <p:nvSpPr>
          <p:cNvPr id="14" name="Oval 13"/>
          <p:cNvSpPr/>
          <p:nvPr/>
        </p:nvSpPr>
        <p:spPr>
          <a:xfrm>
            <a:off x="6688667" y="1441452"/>
            <a:ext cx="1998133" cy="2571747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57400" y="1981200"/>
            <a:ext cx="5943600" cy="4419600"/>
            <a:chOff x="1447800" y="1524000"/>
            <a:chExt cx="5943600" cy="4419600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447800" y="1524000"/>
              <a:ext cx="5943600" cy="441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pic>
          <p:nvPicPr>
            <p:cNvPr id="13" name="Content Placeholder 3" descr="ANFFunctionalDecomposition.PNG"/>
            <p:cNvPicPr>
              <a:picLocks noChangeAspect="1"/>
            </p:cNvPicPr>
            <p:nvPr/>
          </p:nvPicPr>
          <p:blipFill>
            <a:blip r:embed="rId5"/>
            <a:srcRect l="-510" r="3279" b="5717"/>
            <a:stretch>
              <a:fillRect/>
            </a:stretch>
          </p:blipFill>
          <p:spPr bwMode="auto">
            <a:xfrm>
              <a:off x="1524000" y="1600200"/>
              <a:ext cx="58674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and Patterns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5912"/>
            <a:ext cx="8229600" cy="50302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On-demand, </a:t>
            </a:r>
            <a:r>
              <a:rPr lang="en-US" b="1" dirty="0" smtClean="0"/>
              <a:t>elastic</a:t>
            </a:r>
            <a:r>
              <a:rPr lang="en-US" dirty="0" smtClean="0"/>
              <a:t> processing</a:t>
            </a:r>
          </a:p>
          <a:p>
            <a:pPr lvl="1"/>
            <a:r>
              <a:rPr lang="en-US" dirty="0" smtClean="0"/>
              <a:t>Observatories, experiments, conference deadlines, growth management…</a:t>
            </a:r>
          </a:p>
          <a:p>
            <a:r>
              <a:rPr lang="en-US" dirty="0" smtClean="0"/>
              <a:t>Multiple providers</a:t>
            </a:r>
            <a:endParaRPr lang="en-US" dirty="0" smtClean="0"/>
          </a:p>
          <a:p>
            <a:pPr lvl="1"/>
            <a:r>
              <a:rPr lang="en-US" b="1" dirty="0" smtClean="0"/>
              <a:t>R</a:t>
            </a:r>
            <a:r>
              <a:rPr lang="en-US" b="1" dirty="0" smtClean="0"/>
              <a:t>isk</a:t>
            </a:r>
            <a:r>
              <a:rPr lang="en-US" b="1" dirty="0" smtClean="0"/>
              <a:t>-</a:t>
            </a:r>
            <a:r>
              <a:rPr lang="en-US" b="1" dirty="0" smtClean="0"/>
              <a:t>mitigation: </a:t>
            </a:r>
            <a:r>
              <a:rPr lang="en-US" dirty="0" smtClean="0"/>
              <a:t>not enough cycles, failure, market factors</a:t>
            </a:r>
          </a:p>
          <a:p>
            <a:r>
              <a:rPr lang="en-US" dirty="0" smtClean="0"/>
              <a:t>From the desktop to the cloud</a:t>
            </a:r>
          </a:p>
          <a:p>
            <a:pPr lvl="1"/>
            <a:r>
              <a:rPr lang="en-US" b="1" dirty="0" smtClean="0"/>
              <a:t>Escalation</a:t>
            </a:r>
            <a:r>
              <a:rPr lang="en-US" dirty="0" smtClean="0"/>
              <a:t> pattern: seamlessly integrating more resources</a:t>
            </a:r>
          </a:p>
          <a:p>
            <a:r>
              <a:rPr lang="en-US" dirty="0" smtClean="0"/>
              <a:t>Ease of use/low barrier</a:t>
            </a:r>
          </a:p>
          <a:p>
            <a:pPr lvl="1"/>
            <a:r>
              <a:rPr lang="en-US" b="1" dirty="0" smtClean="0"/>
              <a:t>Automated</a:t>
            </a:r>
            <a:r>
              <a:rPr lang="en-US" dirty="0" smtClean="0"/>
              <a:t> provisioning of infrastructure resources</a:t>
            </a:r>
          </a:p>
          <a:p>
            <a:r>
              <a:rPr lang="en-US" dirty="0" smtClean="0"/>
              <a:t>From one-offs to </a:t>
            </a:r>
            <a:r>
              <a:rPr lang="en-US" b="1" dirty="0" smtClean="0"/>
              <a:t>production</a:t>
            </a:r>
            <a:r>
              <a:rPr lang="en-US" dirty="0" smtClean="0"/>
              <a:t> runs</a:t>
            </a:r>
          </a:p>
          <a:p>
            <a:pPr lvl="1"/>
            <a:r>
              <a:rPr lang="en-US" dirty="0" smtClean="0"/>
              <a:t>Steadily increasing in both size and buy-in</a:t>
            </a:r>
          </a:p>
          <a:p>
            <a:r>
              <a:rPr lang="en-US" dirty="0" smtClean="0"/>
              <a:t>Emphasis still on </a:t>
            </a:r>
            <a:r>
              <a:rPr lang="en-US" b="1" dirty="0" smtClean="0"/>
              <a:t>loosely-coupled</a:t>
            </a:r>
          </a:p>
          <a:p>
            <a:pPr lvl="1"/>
            <a:r>
              <a:rPr lang="en-US" dirty="0" smtClean="0"/>
              <a:t>… EC2 </a:t>
            </a:r>
            <a:r>
              <a:rPr lang="en-US" dirty="0" err="1" smtClean="0"/>
              <a:t>ClusterCompute</a:t>
            </a:r>
            <a:r>
              <a:rPr lang="en-US" dirty="0" smtClean="0"/>
              <a:t> virtual clusters on Top500 list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Outsourcing for Science:</a:t>
            </a:r>
            <a:br>
              <a:rPr lang="en-US" dirty="0" smtClean="0"/>
            </a:br>
            <a:r>
              <a:rPr lang="en-US" dirty="0" smtClean="0"/>
              <a:t>Building an Infrastructure Platform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Deployment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4" descr="R1-final-deploym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5288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Grid in Your Pocket…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pic>
        <p:nvPicPr>
          <p:cNvPr id="10" name="Picture 4" descr="R1-final-deploym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333" y="3064950"/>
            <a:ext cx="3431612" cy="222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Grid in Your Pocket…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pic>
        <p:nvPicPr>
          <p:cNvPr id="10" name="Picture 9" descr="userjam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093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6" y="2442640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Jamie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9206" y="5566602"/>
            <a:ext cx="242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OOI private cloud</a:t>
            </a:r>
            <a:endParaRPr lang="en-US" sz="2400" b="1" dirty="0"/>
          </a:p>
        </p:txBody>
      </p:sp>
      <p:pic>
        <p:nvPicPr>
          <p:cNvPr id="16" name="Picture 4" descr="R1-final-deploymen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4655" y="3064950"/>
            <a:ext cx="3431612" cy="222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R1-final-deploym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728" y="3064950"/>
            <a:ext cx="3431612" cy="222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pic>
        <p:nvPicPr>
          <p:cNvPr id="9" name="Picture 8" descr="us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1" y="1363135"/>
            <a:ext cx="1079505" cy="1079505"/>
          </a:xfrm>
          <a:prstGeom prst="rect">
            <a:avLst/>
          </a:prstGeom>
        </p:spPr>
      </p:pic>
      <p:pic>
        <p:nvPicPr>
          <p:cNvPr id="10" name="Picture 9" descr="userjam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093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6" y="2442640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Jamie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0608" y="2442640"/>
            <a:ext cx="91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David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9206" y="5566602"/>
            <a:ext cx="242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OOI private cloud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20689" y="5566602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FutureGrid</a:t>
            </a:r>
            <a:endParaRPr lang="en-US" sz="2400" b="1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Grid in Your Pocket…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068" y="228600"/>
            <a:ext cx="8144932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Outsourcing Computing for Science</a:t>
            </a:r>
            <a:endParaRPr lang="en-US" dirty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42937" y="1731435"/>
            <a:ext cx="4114800" cy="34671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Control over environment</a:t>
            </a:r>
          </a:p>
          <a:p>
            <a:pPr lvl="1"/>
            <a:r>
              <a:rPr lang="en-US" sz="2000" dirty="0" smtClean="0"/>
              <a:t>Complexity</a:t>
            </a:r>
          </a:p>
          <a:p>
            <a:pPr lvl="1"/>
            <a:r>
              <a:rPr lang="en-US" sz="2000" dirty="0" smtClean="0"/>
              <a:t>Consistency</a:t>
            </a:r>
          </a:p>
          <a:p>
            <a:r>
              <a:rPr lang="en-US" sz="2400" dirty="0" smtClean="0"/>
              <a:t>Control over availability</a:t>
            </a:r>
          </a:p>
          <a:p>
            <a:pPr lvl="1"/>
            <a:r>
              <a:rPr lang="en-US" sz="2000" dirty="0" smtClean="0"/>
              <a:t>Many real-time scenarios</a:t>
            </a:r>
          </a:p>
          <a:p>
            <a:pPr lvl="1"/>
            <a:r>
              <a:rPr lang="en-US" sz="2000" dirty="0" smtClean="0"/>
              <a:t>Naturally </a:t>
            </a:r>
            <a:r>
              <a:rPr lang="en-US" sz="2000" dirty="0" err="1" smtClean="0"/>
              <a:t>bursty</a:t>
            </a:r>
            <a:r>
              <a:rPr lang="en-US" sz="2000" dirty="0" smtClean="0"/>
              <a:t> character</a:t>
            </a:r>
          </a:p>
          <a:p>
            <a:pPr lvl="1"/>
            <a:endParaRPr lang="en-US" sz="2000" dirty="0" smtClean="0"/>
          </a:p>
        </p:txBody>
      </p:sp>
      <p:pic>
        <p:nvPicPr>
          <p:cNvPr id="75674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303868"/>
            <a:ext cx="487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628916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628916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627427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515239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12186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287456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Repeatability: write a launch plan once, deploy many times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pic>
        <p:nvPicPr>
          <p:cNvPr id="39" name="Picture 38" descr="cloud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872" y="4026133"/>
            <a:ext cx="2136061" cy="1599984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3843867" y="3996286"/>
            <a:ext cx="48429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628916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628916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627427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515239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12186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270523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D</a:t>
            </a:r>
            <a:r>
              <a:rPr lang="en-US" sz="3200" noProof="0" dirty="0" err="1" smtClean="0">
                <a:latin typeface="Myriad Pro"/>
                <a:cs typeface="Myriad Pro"/>
              </a:rPr>
              <a:t>eploy</a:t>
            </a:r>
            <a:r>
              <a:rPr lang="en-US" sz="3200" noProof="0" dirty="0" smtClean="0">
                <a:latin typeface="Myriad Pro"/>
                <a:cs typeface="Myriad Pro"/>
              </a:rPr>
              <a:t> on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cloud and non-cloud resources from many providers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42292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Coordination of interdependent launches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pic>
        <p:nvPicPr>
          <p:cNvPr id="39" name="Picture 38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096" y="1178402"/>
            <a:ext cx="521865" cy="521865"/>
          </a:xfrm>
          <a:prstGeom prst="rect">
            <a:avLst/>
          </a:prstGeom>
        </p:spPr>
      </p:pic>
      <p:pic>
        <p:nvPicPr>
          <p:cNvPr id="40" name="Picture 39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7239" y="2688221"/>
            <a:ext cx="521865" cy="521865"/>
          </a:xfrm>
          <a:prstGeom prst="rect">
            <a:avLst/>
          </a:prstGeom>
        </p:spPr>
      </p:pic>
      <p:pic>
        <p:nvPicPr>
          <p:cNvPr id="41" name="Picture 40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643" y="2688221"/>
            <a:ext cx="521865" cy="521865"/>
          </a:xfrm>
          <a:prstGeom prst="rect">
            <a:avLst/>
          </a:prstGeom>
        </p:spPr>
      </p:pic>
      <p:pic>
        <p:nvPicPr>
          <p:cNvPr id="42" name="Picture 41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9095" y="2689710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User-defined launch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Test-based monitoring and repair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pic>
        <p:nvPicPr>
          <p:cNvPr id="43" name="Picture 42" descr="failed test icon"/>
          <p:cNvPicPr>
            <a:picLocks noChangeAspect="1"/>
          </p:cNvPicPr>
          <p:nvPr/>
        </p:nvPicPr>
        <p:blipFill>
          <a:blip r:embed="rId11">
            <a:clrChange>
              <a:clrFrom>
                <a:srgbClr val="4A5D9E"/>
              </a:clrFrom>
              <a:clrTo>
                <a:srgbClr val="4A5D9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9428" y="1270004"/>
            <a:ext cx="425455" cy="42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pic>
        <p:nvPicPr>
          <p:cNvPr id="39" name="Picture 38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096" y="1178402"/>
            <a:ext cx="521865" cy="521865"/>
          </a:xfrm>
          <a:prstGeom prst="rect">
            <a:avLst/>
          </a:prstGeom>
        </p:spPr>
      </p:pic>
      <p:pic>
        <p:nvPicPr>
          <p:cNvPr id="40" name="Picture 39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7239" y="2688221"/>
            <a:ext cx="521865" cy="521865"/>
          </a:xfrm>
          <a:prstGeom prst="rect">
            <a:avLst/>
          </a:prstGeom>
        </p:spPr>
      </p:pic>
      <p:pic>
        <p:nvPicPr>
          <p:cNvPr id="41" name="Picture 40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643" y="2688221"/>
            <a:ext cx="521865" cy="521865"/>
          </a:xfrm>
          <a:prstGeom prst="rect">
            <a:avLst/>
          </a:prstGeom>
        </p:spPr>
      </p:pic>
      <p:pic>
        <p:nvPicPr>
          <p:cNvPr id="42" name="Picture 41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9095" y="2689710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Test</a:t>
            </a:r>
            <a:r>
              <a:rPr lang="en-US" sz="3200" dirty="0" smtClean="0">
                <a:latin typeface="Myriad Pro"/>
                <a:cs typeface="Myriad Pro"/>
              </a:rPr>
              <a:t>-based monitoring and  repair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Goals: Easy to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15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roles:</a:t>
            </a:r>
          </a:p>
          <a:p>
            <a:pPr lvl="1"/>
            <a:r>
              <a:rPr lang="en-US" dirty="0" smtClean="0"/>
              <a:t>Launch plan developers and users</a:t>
            </a:r>
          </a:p>
          <a:p>
            <a:r>
              <a:rPr lang="en-US" dirty="0" smtClean="0"/>
              <a:t>Launch plan end-users/operators</a:t>
            </a:r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Copy launch plan and “one click” action</a:t>
            </a:r>
          </a:p>
          <a:p>
            <a:r>
              <a:rPr lang="en-US" dirty="0" smtClean="0"/>
              <a:t>Launch plan/application developers:</a:t>
            </a:r>
          </a:p>
          <a:p>
            <a:pPr lvl="1"/>
            <a:r>
              <a:rPr lang="en-US" dirty="0" smtClean="0"/>
              <a:t>Minimal software assumptions (</a:t>
            </a:r>
            <a:r>
              <a:rPr lang="en-US" dirty="0" err="1" smtClean="0"/>
              <a:t>ssh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“Stem cell” deployment approach</a:t>
            </a:r>
          </a:p>
          <a:p>
            <a:pPr lvl="1"/>
            <a:r>
              <a:rPr lang="en-US" dirty="0" smtClean="0"/>
              <a:t>Incremental launch plan development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Power Adapter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gramopho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55" y="1248308"/>
            <a:ext cx="2015078" cy="2015078"/>
          </a:xfrm>
          <a:prstGeom prst="rect">
            <a:avLst/>
          </a:prstGeom>
        </p:spPr>
      </p:pic>
      <p:pic>
        <p:nvPicPr>
          <p:cNvPr id="7" name="Picture 6" descr="C_plu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>
          <a:xfrm>
            <a:off x="7617876" y="3649980"/>
            <a:ext cx="573015" cy="574040"/>
          </a:xfrm>
          <a:prstGeom prst="rect">
            <a:avLst/>
          </a:prstGeom>
        </p:spPr>
      </p:pic>
      <p:pic>
        <p:nvPicPr>
          <p:cNvPr id="9" name="Picture 8" descr="gramophon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8187" y="2255847"/>
            <a:ext cx="2015078" cy="2015078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>
            <a:off x="7236876" y="3709585"/>
            <a:ext cx="393700" cy="240115"/>
          </a:xfrm>
          <a:prstGeom prst="bentConnector3">
            <a:avLst>
              <a:gd name="adj1" fmla="val 17742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</p:cNvCxnSpPr>
          <p:nvPr/>
        </p:nvCxnSpPr>
        <p:spPr>
          <a:xfrm>
            <a:off x="3064933" y="2255847"/>
            <a:ext cx="2853254" cy="792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590803" y="3709583"/>
            <a:ext cx="3327385" cy="811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tape playe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483" y="3523321"/>
            <a:ext cx="1555495" cy="1547717"/>
          </a:xfrm>
          <a:prstGeom prst="rect">
            <a:avLst/>
          </a:prstGeom>
        </p:spPr>
      </p:pic>
      <p:pic>
        <p:nvPicPr>
          <p:cNvPr id="35" name="Picture 34" descr="cdromplayer"/>
          <p:cNvPicPr>
            <a:picLocks noChangeAspect="1"/>
          </p:cNvPicPr>
          <p:nvPr/>
        </p:nvPicPr>
        <p:blipFill>
          <a:blip r:embed="rId5">
            <a:clrChange>
              <a:clrFrom>
                <a:srgbClr val="F4F4F1"/>
              </a:clrFrom>
              <a:clrTo>
                <a:srgbClr val="F4F4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855" y="4224020"/>
            <a:ext cx="1422400" cy="1098873"/>
          </a:xfrm>
          <a:prstGeom prst="rect">
            <a:avLst/>
          </a:prstGeom>
        </p:spPr>
      </p:pic>
      <p:pic>
        <p:nvPicPr>
          <p:cNvPr id="36" name="Picture 35" descr="ipod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483" y="4521199"/>
            <a:ext cx="1188446" cy="1578500"/>
          </a:xfrm>
          <a:prstGeom prst="rect">
            <a:avLst/>
          </a:prstGeom>
        </p:spPr>
      </p:pic>
      <p:pic>
        <p:nvPicPr>
          <p:cNvPr id="37" name="Picture 36" descr="poweradapter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2871" y="2065876"/>
            <a:ext cx="1778000" cy="177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02179" y="1299107"/>
            <a:ext cx="237824" cy="24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68763" y="2272780"/>
            <a:ext cx="237824" cy="24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4622772"/>
            <a:ext cx="3877733" cy="13610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 Scaling: Early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391" y="1532468"/>
            <a:ext cx="413173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2008: The ALICE proof-of-concept</a:t>
            </a:r>
          </a:p>
          <a:p>
            <a:r>
              <a:rPr lang="en-US" dirty="0" smtClean="0"/>
              <a:t>2009: </a:t>
            </a:r>
            <a:r>
              <a:rPr lang="en-US" dirty="0" err="1" smtClean="0"/>
              <a:t>ElasticSite</a:t>
            </a:r>
            <a:r>
              <a:rPr lang="en-US" dirty="0" smtClean="0"/>
              <a:t> prototype</a:t>
            </a:r>
          </a:p>
          <a:p>
            <a:r>
              <a:rPr lang="en-US" dirty="0" smtClean="0"/>
              <a:t>2009: OOI pilot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4" descr="AliEn-on-Nimbus-Cloud-zoomed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5" y="1332973"/>
            <a:ext cx="4157133" cy="25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ul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5" y="3009775"/>
            <a:ext cx="4275664" cy="236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752" y="3043641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“Elastic Site”, </a:t>
            </a:r>
            <a:r>
              <a:rPr lang="en-US" dirty="0" err="1" smtClean="0"/>
              <a:t>CCGrid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" name="Picture 5" descr="cpe_sched_overview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269" y="4622772"/>
            <a:ext cx="4005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49666" y="4591492"/>
            <a:ext cx="28928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Challenge: </a:t>
            </a:r>
          </a:p>
          <a:p>
            <a:pPr algn="ctr"/>
            <a:r>
              <a:rPr lang="en-US" sz="2400" i="1" dirty="0" smtClean="0"/>
              <a:t>a generic HA</a:t>
            </a:r>
          </a:p>
          <a:p>
            <a:pPr algn="ctr"/>
            <a:r>
              <a:rPr lang="en-US" sz="2400" i="1" dirty="0" smtClean="0"/>
              <a:t> elastic service model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46289" y="848145"/>
            <a:ext cx="6397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Elasticity and reliability are different sides of the same coin.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build="p"/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8" y="1092210"/>
            <a:ext cx="5571066" cy="51117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Monitor scaling factors: </a:t>
            </a:r>
          </a:p>
          <a:p>
            <a:pPr lvl="1"/>
            <a:r>
              <a:rPr lang="en-US" dirty="0" smtClean="0"/>
              <a:t>A workload queue: </a:t>
            </a:r>
            <a:r>
              <a:rPr lang="en-US" dirty="0" err="1" smtClean="0"/>
              <a:t>ALiEn</a:t>
            </a:r>
            <a:r>
              <a:rPr lang="en-US" dirty="0" smtClean="0"/>
              <a:t>, PBS, AMQP,…</a:t>
            </a:r>
          </a:p>
          <a:p>
            <a:pPr lvl="1"/>
            <a:r>
              <a:rPr lang="en-US" dirty="0" smtClean="0"/>
              <a:t>Application-specific qualities</a:t>
            </a:r>
          </a:p>
          <a:p>
            <a:pPr lvl="1"/>
            <a:r>
              <a:rPr lang="en-US" dirty="0" smtClean="0"/>
              <a:t>Generic: deployment status, load, bank account, etc.</a:t>
            </a:r>
          </a:p>
          <a:p>
            <a:r>
              <a:rPr lang="en-US" dirty="0" smtClean="0"/>
              <a:t>Evaluate against policies</a:t>
            </a:r>
          </a:p>
          <a:p>
            <a:r>
              <a:rPr lang="en-US" dirty="0" smtClean="0"/>
              <a:t>Scale to demand</a:t>
            </a:r>
          </a:p>
          <a:p>
            <a:pPr lvl="1"/>
            <a:r>
              <a:rPr lang="en-US" dirty="0" smtClean="0"/>
              <a:t>Across different cloud providers </a:t>
            </a:r>
          </a:p>
          <a:p>
            <a:pPr lvl="1"/>
            <a:r>
              <a:rPr lang="en-US" dirty="0" smtClean="0"/>
              <a:t>Use contextualization to integrate machines across hybrid clouds</a:t>
            </a:r>
          </a:p>
          <a:p>
            <a:pPr lvl="1"/>
            <a:r>
              <a:rPr lang="en-US" dirty="0" smtClean="0"/>
              <a:t>Address scientific needs for e.g., data transfer and storage</a:t>
            </a:r>
          </a:p>
          <a:p>
            <a:r>
              <a:rPr lang="en-US" dirty="0" smtClean="0"/>
              <a:t>… then add High Availability (HA)</a:t>
            </a:r>
          </a:p>
          <a:p>
            <a:r>
              <a:rPr lang="en-US" dirty="0" smtClean="0"/>
              <a:t>Beta release</a:t>
            </a:r>
            <a:r>
              <a:rPr lang="en-US" dirty="0" smtClean="0"/>
              <a:t> next year</a:t>
            </a:r>
            <a:endParaRPr lang="en-US" dirty="0" smtClean="0"/>
          </a:p>
          <a:p>
            <a:pPr lvl="1"/>
            <a:r>
              <a:rPr lang="en-US" dirty="0" smtClean="0"/>
              <a:t>Customizable to input, policy, decision engine, provider, etc.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42463" y="1508678"/>
            <a:ext cx="197880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Sensor 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1049" y="3606804"/>
            <a:ext cx="238163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Reliably manage and </a:t>
            </a:r>
          </a:p>
          <a:p>
            <a:pPr algn="ctr"/>
            <a:r>
              <a:rPr lang="en-US" dirty="0" smtClean="0"/>
              <a:t>contextualize resources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74454" y="2558545"/>
            <a:ext cx="13148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Apply Policy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16200000" flipH="1">
            <a:off x="7291597" y="2218276"/>
            <a:ext cx="68053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1" idx="0"/>
          </p:cNvCxnSpPr>
          <p:nvPr/>
        </p:nvCxnSpPr>
        <p:spPr>
          <a:xfrm rot="5400000">
            <a:off x="7292402" y="3267340"/>
            <a:ext cx="6789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998" y="5304354"/>
            <a:ext cx="1005332" cy="1037175"/>
          </a:xfrm>
          <a:prstGeom prst="rect">
            <a:avLst/>
          </a:prstGeom>
        </p:spPr>
      </p:pic>
      <p:pic>
        <p:nvPicPr>
          <p:cNvPr id="22" name="Picture 21" descr="nimb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363" y="4650068"/>
            <a:ext cx="1206686" cy="671219"/>
          </a:xfrm>
          <a:prstGeom prst="rect">
            <a:avLst/>
          </a:prstGeom>
        </p:spPr>
      </p:pic>
      <p:pic>
        <p:nvPicPr>
          <p:cNvPr id="24" name="Picture 23" descr="eucalyptus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130" y="5547809"/>
            <a:ext cx="1630934" cy="364242"/>
          </a:xfrm>
          <a:prstGeom prst="rect">
            <a:avLst/>
          </a:prstGeom>
        </p:spPr>
      </p:pic>
      <p:pic>
        <p:nvPicPr>
          <p:cNvPr id="26" name="Picture 25" descr="amazon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422" y="4650068"/>
            <a:ext cx="1676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0535" y="1049879"/>
            <a:ext cx="7230534" cy="2517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0534" y="3358831"/>
            <a:ext cx="4980351" cy="2618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Nimbus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03870" y="3634641"/>
            <a:ext cx="4334932" cy="1473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providers to build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303869" y="1828812"/>
            <a:ext cx="6451599" cy="1484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users to use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19387" y="3634641"/>
            <a:ext cx="299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Infrastructure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519" y="1771967"/>
            <a:ext cx="234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Platform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9605" y="4108772"/>
            <a:ext cx="1481517" cy="558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4290" y="4108772"/>
            <a:ext cx="1375601" cy="55879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94082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94478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89202" y="1039069"/>
            <a:ext cx="416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High-quality, extensible, customizable, </a:t>
            </a:r>
          </a:p>
          <a:p>
            <a:pPr algn="ctr"/>
            <a:r>
              <a:rPr lang="en-US" sz="2000" dirty="0" smtClean="0"/>
              <a:t>open source implementation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062804" y="2229169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Scaling Tools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52078" y="5246785"/>
            <a:ext cx="290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Enable developers to extend, </a:t>
            </a:r>
          </a:p>
          <a:p>
            <a:r>
              <a:rPr lang="en-US" i="1" dirty="0" smtClean="0"/>
              <a:t>experiment and customize</a:t>
            </a:r>
            <a:endParaRPr lang="en-US" i="1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1" y="3871152"/>
            <a:ext cx="918147" cy="947228"/>
          </a:xfrm>
          <a:prstGeom prst="rect">
            <a:avLst/>
          </a:prstGeom>
        </p:spPr>
      </p:pic>
      <p:pic>
        <p:nvPicPr>
          <p:cNvPr id="21" name="Picture 20" descr="eucalypt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075" y="4955434"/>
            <a:ext cx="1846923" cy="412479"/>
          </a:xfrm>
          <a:prstGeom prst="rect">
            <a:avLst/>
          </a:prstGeom>
        </p:spPr>
      </p:pic>
      <p:pic>
        <p:nvPicPr>
          <p:cNvPr id="22" name="Picture 21" descr="amazon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735" y="4061408"/>
            <a:ext cx="1256593" cy="45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7467" y="2827871"/>
            <a:ext cx="7399865" cy="1371603"/>
          </a:xfrm>
          <a:prstGeom prst="rect">
            <a:avLst/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Application adaptation: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7467" y="4385731"/>
            <a:ext cx="7399865" cy="12191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Nimbus Platform Services: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Contextualization, interoperability, reliable and efficient management of infrastructure cloud storage and compute resources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398" y="2099739"/>
            <a:ext cx="1896527" cy="508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Schedulers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398" y="1507068"/>
            <a:ext cx="2286000" cy="457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Elastic </a:t>
            </a:r>
            <a:r>
              <a:rPr lang="en-US" dirty="0" err="1" smtClean="0">
                <a:solidFill>
                  <a:srgbClr val="000000"/>
                </a:solidFill>
              </a:rPr>
              <a:t>MapReduce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788" y="2099739"/>
            <a:ext cx="2607728" cy="508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Storage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6390" y="2099739"/>
            <a:ext cx="2573866" cy="508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Transfer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1" y="1507068"/>
            <a:ext cx="2438385" cy="457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Portals and Gateways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0516" y="1507068"/>
            <a:ext cx="2286000" cy="457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Custom Applications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4528" y="3335870"/>
            <a:ext cx="1676398" cy="7281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Library of generic sensors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7135" y="3335870"/>
            <a:ext cx="2167473" cy="7281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Application-specific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Sensors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3120" y="3335870"/>
            <a:ext cx="1676398" cy="7281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Decision Engine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6390" y="3335870"/>
            <a:ext cx="1109147" cy="7281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Policies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Nimbus Team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80576"/>
            <a:ext cx="8229600" cy="51016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Project lead: Kate Keahey, ANL&amp;UC</a:t>
            </a:r>
          </a:p>
          <a:p>
            <a:r>
              <a:rPr lang="en-US" dirty="0" err="1" smtClean="0"/>
              <a:t>Comitters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Tim Freeman - University of Chicago </a:t>
            </a:r>
          </a:p>
          <a:p>
            <a:pPr lvl="1"/>
            <a:r>
              <a:rPr lang="en-US" dirty="0" smtClean="0"/>
              <a:t>Ian Gable - University of Victoria  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LaBissoniere</a:t>
            </a:r>
            <a:r>
              <a:rPr lang="en-US" dirty="0" smtClean="0"/>
              <a:t> - University of Chicago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 - Argonne National Laboratory</a:t>
            </a:r>
          </a:p>
          <a:p>
            <a:pPr lvl="1"/>
            <a:r>
              <a:rPr lang="en-US" dirty="0" smtClean="0"/>
              <a:t>Patrick Armstrong - University of Victoria</a:t>
            </a:r>
          </a:p>
          <a:p>
            <a:pPr lvl="1"/>
            <a:r>
              <a:rPr lang="en-US" dirty="0" smtClean="0"/>
              <a:t>Pierre </a:t>
            </a:r>
            <a:r>
              <a:rPr lang="en-US" dirty="0" err="1" smtClean="0"/>
              <a:t>Riteau</a:t>
            </a:r>
            <a:r>
              <a:rPr lang="en-US" dirty="0" smtClean="0"/>
              <a:t> - University of Rennes 1, IRISA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Contributors:</a:t>
            </a:r>
          </a:p>
          <a:p>
            <a:pPr lvl="1"/>
            <a:r>
              <a:rPr lang="en-US" i="1" dirty="0" smtClean="0"/>
              <a:t>Tim Freeman, David </a:t>
            </a:r>
            <a:r>
              <a:rPr lang="en-US" i="1" dirty="0" err="1" smtClean="0"/>
              <a:t>LaBissoniere</a:t>
            </a:r>
            <a:r>
              <a:rPr lang="en-US" i="1" dirty="0" smtClean="0"/>
              <a:t>, John </a:t>
            </a:r>
            <a:r>
              <a:rPr lang="en-US" i="1" dirty="0" err="1" smtClean="0"/>
              <a:t>Bresnahan</a:t>
            </a:r>
            <a:r>
              <a:rPr lang="en-US" i="1" dirty="0" smtClean="0"/>
              <a:t>, Pierre </a:t>
            </a:r>
            <a:r>
              <a:rPr lang="en-US" i="1" dirty="0" err="1" smtClean="0"/>
              <a:t>Riteau</a:t>
            </a:r>
            <a:r>
              <a:rPr lang="en-US" i="1" dirty="0" smtClean="0"/>
              <a:t>, Alex </a:t>
            </a:r>
            <a:r>
              <a:rPr lang="en-US" i="1" dirty="0" err="1" smtClean="0"/>
              <a:t>Clemesha</a:t>
            </a:r>
            <a:r>
              <a:rPr lang="en-US" i="1" dirty="0" smtClean="0"/>
              <a:t>, Paulo Gomez, Patrick Armstrong, Matt </a:t>
            </a:r>
            <a:r>
              <a:rPr lang="en-US" i="1" dirty="0" err="1" smtClean="0"/>
              <a:t>Vliet</a:t>
            </a:r>
            <a:r>
              <a:rPr lang="en-US" i="1" dirty="0" smtClean="0"/>
              <a:t>, Ian Gable, Paul Marshall, Adam Bishop</a:t>
            </a:r>
          </a:p>
          <a:p>
            <a:r>
              <a:rPr lang="en-US" i="1" dirty="0" smtClean="0"/>
              <a:t>And many others</a:t>
            </a:r>
          </a:p>
          <a:p>
            <a:pPr lvl="1"/>
            <a:r>
              <a:rPr lang="en-US" i="1" dirty="0" smtClean="0"/>
              <a:t>See </a:t>
            </a:r>
            <a:r>
              <a:rPr lang="en-US" i="1" dirty="0" smtClean="0">
                <a:hlinkClick r:id="rId2"/>
              </a:rPr>
              <a:t>http://www.nimbusproject.org/about/people</a:t>
            </a:r>
            <a:r>
              <a:rPr lang="en-US" i="1" dirty="0" smtClean="0">
                <a:hlinkClick r:id="rId2"/>
              </a:rPr>
              <a:t>/</a:t>
            </a:r>
            <a:endParaRPr lang="en-US" i="1" dirty="0" smtClean="0"/>
          </a:p>
          <a:p>
            <a:r>
              <a:rPr lang="en-US" i="1" dirty="0" smtClean="0"/>
              <a:t>Opportunities for international students: </a:t>
            </a:r>
            <a:r>
              <a:rPr lang="en-US" i="1" dirty="0" err="1" smtClean="0"/>
              <a:t>GSoC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github.tiff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23367" y="1129777"/>
            <a:ext cx="8171603" cy="47222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711"/>
            <a:ext cx="8229600" cy="50302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Cloud computing is a solution!</a:t>
            </a:r>
          </a:p>
          <a:p>
            <a:r>
              <a:rPr lang="en-US" dirty="0" smtClean="0"/>
              <a:t>Computation outsourcing for science</a:t>
            </a:r>
          </a:p>
          <a:p>
            <a:pPr lvl="1"/>
            <a:r>
              <a:rPr lang="en-US" dirty="0" smtClean="0"/>
              <a:t>Ease of use and automation</a:t>
            </a:r>
          </a:p>
          <a:p>
            <a:pPr lvl="1"/>
            <a:r>
              <a:rPr lang="en-US" dirty="0" smtClean="0"/>
              <a:t>Science has unique outsourcing needs</a:t>
            </a:r>
          </a:p>
          <a:p>
            <a:pPr lvl="2"/>
            <a:r>
              <a:rPr lang="en-US" dirty="0" smtClean="0"/>
              <a:t>Data management</a:t>
            </a:r>
          </a:p>
          <a:p>
            <a:pPr lvl="2"/>
            <a:r>
              <a:rPr lang="en-US" dirty="0" smtClean="0"/>
              <a:t>A naturally </a:t>
            </a:r>
            <a:r>
              <a:rPr lang="en-US" dirty="0" err="1" smtClean="0"/>
              <a:t>bursty</a:t>
            </a:r>
            <a:r>
              <a:rPr lang="en-US" dirty="0" smtClean="0"/>
              <a:t> character</a:t>
            </a:r>
          </a:p>
          <a:p>
            <a:pPr lvl="1"/>
            <a:r>
              <a:rPr lang="en-US" dirty="0" smtClean="0"/>
              <a:t>Escalation Pattern</a:t>
            </a:r>
          </a:p>
          <a:p>
            <a:r>
              <a:rPr lang="en-US" dirty="0" smtClean="0"/>
              <a:t>We can’t have unlimited cycles…</a:t>
            </a:r>
          </a:p>
          <a:p>
            <a:r>
              <a:rPr lang="en-US" dirty="0" smtClean="0"/>
              <a:t>…but how they are provisioned should be driven by need rather than technology limitations</a:t>
            </a:r>
          </a:p>
          <a:p>
            <a:r>
              <a:rPr lang="en-US" dirty="0" smtClean="0"/>
              <a:t>Infrastructure clouds provide such mechanism – but they are still developing</a:t>
            </a:r>
          </a:p>
          <a:p>
            <a:pPr lvl="1"/>
            <a:r>
              <a:rPr lang="en-US" dirty="0" smtClean="0"/>
              <a:t>Security, performance, reliability, price and markets, etc.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Nimbus Team…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11149" y="5266270"/>
            <a:ext cx="610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Providing infrastructure outsourcing for science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74378" y="2334377"/>
            <a:ext cx="336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Applications and Patterns</a:t>
            </a: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911" y="1456395"/>
            <a:ext cx="632334" cy="855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895347" y="1641568"/>
            <a:ext cx="855079" cy="4847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1600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" name="Picture 13" descr="clov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91" y="1456395"/>
            <a:ext cx="1301649" cy="855079"/>
          </a:xfrm>
          <a:prstGeom prst="rect">
            <a:avLst/>
          </a:prstGeom>
        </p:spPr>
      </p:pic>
      <p:pic>
        <p:nvPicPr>
          <p:cNvPr id="19" name="Picture 18" descr="ico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43" y="4363982"/>
            <a:ext cx="1333038" cy="906218"/>
          </a:xfrm>
          <a:prstGeom prst="rect">
            <a:avLst/>
          </a:prstGeom>
        </p:spPr>
      </p:pic>
      <p:sp>
        <p:nvSpPr>
          <p:cNvPr id="18" name="Curved Right Arrow 17"/>
          <p:cNvSpPr/>
          <p:nvPr/>
        </p:nvSpPr>
        <p:spPr>
          <a:xfrm flipV="1">
            <a:off x="812800" y="1456392"/>
            <a:ext cx="2161577" cy="3479279"/>
          </a:xfrm>
          <a:prstGeom prst="curvedRightArrow">
            <a:avLst>
              <a:gd name="adj1" fmla="val 13243"/>
              <a:gd name="adj2" fmla="val 35005"/>
              <a:gd name="adj3" fmla="val 25000"/>
            </a:avLst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cloudinitd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261" y="4363982"/>
            <a:ext cx="1801998" cy="886810"/>
          </a:xfrm>
          <a:prstGeom prst="rect">
            <a:avLst/>
          </a:prstGeom>
        </p:spPr>
      </p:pic>
      <p:sp>
        <p:nvSpPr>
          <p:cNvPr id="21" name="Curved Right Arrow 20"/>
          <p:cNvSpPr/>
          <p:nvPr/>
        </p:nvSpPr>
        <p:spPr>
          <a:xfrm rot="10800000" flipV="1">
            <a:off x="6270259" y="1608792"/>
            <a:ext cx="2161577" cy="3479279"/>
          </a:xfrm>
          <a:prstGeom prst="curvedRightArrow">
            <a:avLst>
              <a:gd name="adj1" fmla="val 13243"/>
              <a:gd name="adj2" fmla="val 35005"/>
              <a:gd name="adj3" fmla="val 25000"/>
            </a:avLst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and Patterns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/>
          <p:nvPr/>
        </p:nvGrpSpPr>
        <p:grpSpPr>
          <a:xfrm>
            <a:off x="4326469" y="1180069"/>
            <a:ext cx="4258733" cy="2375928"/>
            <a:chOff x="4919124" y="1180069"/>
            <a:chExt cx="4258733" cy="2375928"/>
          </a:xfrm>
        </p:grpSpPr>
        <p:pic>
          <p:nvPicPr>
            <p:cNvPr id="10" name="Picture 9" descr="magellan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9124" y="1219347"/>
              <a:ext cx="4258733" cy="2336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092022" y="1180069"/>
              <a:ext cx="1051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Magellan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Cloud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14443"/>
            <a:ext cx="4284133" cy="4962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Science Clouds</a:t>
            </a:r>
          </a:p>
          <a:p>
            <a:pPr lvl="1"/>
            <a:r>
              <a:rPr lang="en-US" dirty="0" smtClean="0"/>
              <a:t>UC, UFL, </a:t>
            </a:r>
            <a:r>
              <a:rPr lang="en-US" dirty="0" err="1" smtClean="0"/>
              <a:t>Wispy@Purdue</a:t>
            </a:r>
            <a:endParaRPr lang="en-US" dirty="0" smtClean="0"/>
          </a:p>
          <a:p>
            <a:pPr lvl="1"/>
            <a:r>
              <a:rPr lang="en-US" dirty="0" smtClean="0"/>
              <a:t>~300 cores</a:t>
            </a:r>
          </a:p>
          <a:p>
            <a:r>
              <a:rPr lang="en-US" dirty="0" smtClean="0"/>
              <a:t>Magellan</a:t>
            </a:r>
          </a:p>
          <a:p>
            <a:pPr lvl="1"/>
            <a:r>
              <a:rPr lang="en-US" dirty="0" smtClean="0"/>
              <a:t>DOE cloud @ ANL&amp;LBNL</a:t>
            </a:r>
          </a:p>
          <a:p>
            <a:pPr lvl="1"/>
            <a:r>
              <a:rPr lang="en-US" dirty="0" smtClean="0"/>
              <a:t>~4000 </a:t>
            </a:r>
            <a:r>
              <a:rPr lang="en-US" dirty="0" err="1" smtClean="0"/>
              <a:t>cores@ANL</a:t>
            </a:r>
            <a:endParaRPr lang="en-US" dirty="0" smtClean="0"/>
          </a:p>
          <a:p>
            <a:r>
              <a:rPr lang="en-US" dirty="0" err="1" smtClean="0"/>
              <a:t>FutureGrid</a:t>
            </a:r>
            <a:endParaRPr lang="en-US" dirty="0" smtClean="0"/>
          </a:p>
          <a:p>
            <a:pPr lvl="1"/>
            <a:r>
              <a:rPr lang="en-US" dirty="0" smtClean="0"/>
              <a:t>~6000 cores</a:t>
            </a:r>
          </a:p>
          <a:p>
            <a:r>
              <a:rPr lang="en-US" dirty="0" smtClean="0"/>
              <a:t>MRI projects, e.g., DIAG =</a:t>
            </a:r>
          </a:p>
          <a:p>
            <a:pPr lvl="1"/>
            <a:r>
              <a:rPr lang="en-US" dirty="0" smtClean="0"/>
              <a:t> Data Intensive Academic Grid</a:t>
            </a:r>
          </a:p>
          <a:p>
            <a:pPr lvl="1"/>
            <a:r>
              <a:rPr lang="en-US" dirty="0" smtClean="0"/>
              <a:t>  U of Maryland School of Medicine in Baltimore</a:t>
            </a:r>
          </a:p>
          <a:p>
            <a:pPr lvl="1"/>
            <a:r>
              <a:rPr lang="en-US" dirty="0" smtClean="0"/>
              <a:t>~1200-1500 cores</a:t>
            </a:r>
          </a:p>
          <a:p>
            <a:r>
              <a:rPr lang="en-US" dirty="0" smtClean="0"/>
              <a:t>Outside of US:</a:t>
            </a:r>
          </a:p>
          <a:p>
            <a:pPr lvl="1"/>
            <a:r>
              <a:rPr lang="en-US" dirty="0" err="1" smtClean="0"/>
              <a:t>WestGrid</a:t>
            </a:r>
            <a:r>
              <a:rPr lang="en-US" dirty="0" smtClean="0"/>
              <a:t>, Grid’5000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7" descr="pixture_reloaded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5298" y="3589863"/>
            <a:ext cx="860369" cy="5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5"/>
          <p:cNvGrpSpPr/>
          <p:nvPr/>
        </p:nvGrpSpPr>
        <p:grpSpPr>
          <a:xfrm>
            <a:off x="5545667" y="2417376"/>
            <a:ext cx="3598333" cy="2612561"/>
            <a:chOff x="5579524" y="2592325"/>
            <a:chExt cx="3598333" cy="2612561"/>
          </a:xfrm>
        </p:grpSpPr>
        <p:pic>
          <p:nvPicPr>
            <p:cNvPr id="9" name="Picture 4" descr="C:\Documents and Settings\Geoffrey Fox\Desktop\FutureGrid_01.tif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79524" y="2660057"/>
              <a:ext cx="3598333" cy="25448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281247" y="2592325"/>
              <a:ext cx="1203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FutureGrid</a:t>
              </a:r>
              <a:endParaRPr lang="en-US" dirty="0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4326469" y="4322860"/>
            <a:ext cx="3523118" cy="2033490"/>
            <a:chOff x="5232400" y="4291273"/>
            <a:chExt cx="3523118" cy="2033490"/>
          </a:xfrm>
        </p:grpSpPr>
        <p:pic>
          <p:nvPicPr>
            <p:cNvPr id="11" name="Picture 10" descr="diag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00" y="4359005"/>
              <a:ext cx="3523118" cy="19657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8092022" y="4291273"/>
              <a:ext cx="662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DIAG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40702" y="2635868"/>
            <a:ext cx="7593700" cy="2056324"/>
          </a:xfrm>
          <a:prstGeom prst="rect">
            <a:avLst/>
          </a:prstGeom>
          <a:solidFill>
            <a:schemeClr val="bg1"/>
          </a:solidFill>
          <a:ln w="635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chemeClr val="tx1"/>
                </a:solidFill>
              </a:rPr>
              <a:t> has cloud cycles for you!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8" name="Picture 7" descr="pixture_reloaded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508" y="2915687"/>
            <a:ext cx="2483298" cy="17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0" descr="Description: cost1_s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382" y="1684950"/>
            <a:ext cx="2688167" cy="202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emergent need for processing</a:t>
            </a:r>
          </a:p>
          <a:p>
            <a:r>
              <a:rPr lang="en-US" dirty="0" smtClean="0"/>
              <a:t>A virtual appliance for automated and portable sequence analysis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user’s desktop</a:t>
            </a:r>
          </a:p>
          <a:p>
            <a:pPr lvl="1"/>
            <a:r>
              <a:rPr lang="en-US" dirty="0" smtClean="0"/>
              <a:t>Then running on Nimbus Science Clouds, Magellan and EC2</a:t>
            </a:r>
          </a:p>
          <a:p>
            <a:pPr lvl="1"/>
            <a:r>
              <a:rPr lang="en-US" dirty="0" smtClean="0"/>
              <a:t>A platform for building appliances representing push-button pipelines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From desktop to cloud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clovr.org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4" descr="CloVR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205" y="152397"/>
            <a:ext cx="3352800" cy="12181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22536" y="145961"/>
            <a:ext cx="453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Sam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Angiuoli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Institute for Genome Sciences</a:t>
            </a: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University of Maryland School of Medicine</a:t>
            </a:r>
          </a:p>
          <a:p>
            <a:endParaRPr lang="en-US" dirty="0"/>
          </a:p>
        </p:txBody>
      </p:sp>
      <p:pic>
        <p:nvPicPr>
          <p:cNvPr id="119" name="Picture 15" descr="Screen shot 2010-10-03 at 12.29.14 PM.png"/>
          <p:cNvPicPr>
            <a:picLocks noChangeAspect="1"/>
          </p:cNvPicPr>
          <p:nvPr/>
        </p:nvPicPr>
        <p:blipFill>
          <a:blip r:embed="rId5"/>
          <a:srcRect t="16251" r="41211" b="3125"/>
          <a:stretch>
            <a:fillRect/>
          </a:stretch>
        </p:blipFill>
        <p:spPr bwMode="auto">
          <a:xfrm>
            <a:off x="4474343" y="2049767"/>
            <a:ext cx="3653806" cy="31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clovr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777" y="3848933"/>
            <a:ext cx="3816929" cy="250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1531938"/>
            <a:ext cx="4521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8787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Myriad Pro" charset="0"/>
              </a:rPr>
              <a:t>Detailed analysis of data from the MACHO experiment Dark Matter search</a:t>
            </a:r>
          </a:p>
          <a:p>
            <a:r>
              <a:rPr lang="en-US" dirty="0" smtClean="0"/>
              <a:t>Provide infrastructure for six observational astronomy survey projects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Appliance creation and management</a:t>
            </a:r>
          </a:p>
          <a:p>
            <a:pPr lvl="1"/>
            <a:r>
              <a:rPr lang="en-US" dirty="0" smtClean="0"/>
              <a:t>Running on a Nimbus cloud on </a:t>
            </a:r>
            <a:r>
              <a:rPr lang="en-US" dirty="0" err="1" smtClean="0"/>
              <a:t>WestGrid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Dynamic Condor pool for astronomy 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In production operation since July 2010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31" y="25404"/>
            <a:ext cx="4343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 descr="cloud_scheduler_logo_f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366" y="1794937"/>
            <a:ext cx="4432300" cy="1651000"/>
          </a:xfrm>
          <a:prstGeom prst="rect">
            <a:avLst/>
          </a:prstGeom>
        </p:spPr>
      </p:pic>
      <p:pic>
        <p:nvPicPr>
          <p:cNvPr id="15" name="Picture 14" descr="nrc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6" name="Picture 15" descr="UVic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5" descr="canfar_job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1500" y="2099731"/>
            <a:ext cx="3786712" cy="281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1" descr="canfar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165" y="3005880"/>
            <a:ext cx="4174067" cy="3316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5" y="-64022"/>
            <a:ext cx="3793067" cy="1143000"/>
          </a:xfrm>
        </p:spPr>
        <p:txBody>
          <a:bodyPr/>
          <a:lstStyle/>
          <a:p>
            <a:r>
              <a:rPr lang="en-US" dirty="0" smtClean="0"/>
              <a:t>Sky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" y="1062045"/>
            <a:ext cx="4837760" cy="52943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Sky Computing = a Federation of Clouds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Combine resources obtained in multiple Nimbus clouds in </a:t>
            </a:r>
            <a:r>
              <a:rPr lang="en-US" dirty="0" err="1" smtClean="0"/>
              <a:t>FutureGrid</a:t>
            </a:r>
            <a:r>
              <a:rPr lang="en-US" dirty="0" smtClean="0"/>
              <a:t> and Grid’ 5000</a:t>
            </a:r>
          </a:p>
          <a:p>
            <a:pPr lvl="1"/>
            <a:r>
              <a:rPr lang="en-US" dirty="0" smtClean="0"/>
              <a:t>Combine Context Broker, </a:t>
            </a:r>
            <a:r>
              <a:rPr lang="en-US" dirty="0" err="1" smtClean="0"/>
              <a:t>ViNe</a:t>
            </a:r>
            <a:r>
              <a:rPr lang="en-US" dirty="0" smtClean="0"/>
              <a:t>, fast image deployment</a:t>
            </a:r>
          </a:p>
          <a:p>
            <a:pPr lvl="1"/>
            <a:r>
              <a:rPr lang="en-US" dirty="0" smtClean="0"/>
              <a:t>Deployed a virtual cluster of over 1000 cores on Grid5000 and </a:t>
            </a:r>
            <a:r>
              <a:rPr lang="en-US" dirty="0" err="1" smtClean="0"/>
              <a:t>FutureGrid</a:t>
            </a:r>
            <a:r>
              <a:rPr lang="en-US" dirty="0" smtClean="0"/>
              <a:t> – largest of this type at the time</a:t>
            </a:r>
          </a:p>
          <a:p>
            <a:r>
              <a:rPr lang="en-US" dirty="0" smtClean="0"/>
              <a:t>Grid’5000 Large Scale Deployment Challenge award</a:t>
            </a:r>
          </a:p>
          <a:p>
            <a:r>
              <a:rPr lang="en-US" dirty="0" smtClean="0"/>
              <a:t>Demonstrated at OGF 29 06/10</a:t>
            </a:r>
          </a:p>
          <a:p>
            <a:r>
              <a:rPr lang="en-US" dirty="0" err="1" smtClean="0"/>
              <a:t>TeraGrid</a:t>
            </a:r>
            <a:r>
              <a:rPr lang="en-US" dirty="0" smtClean="0"/>
              <a:t> ’10 poster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More at: </a:t>
            </a:r>
            <a:r>
              <a:rPr lang="en-US" i="1" dirty="0" err="1" smtClean="0"/>
              <a:t>www.isgtw.org/?pid</a:t>
            </a:r>
            <a:r>
              <a:rPr lang="en-US" i="1" dirty="0" smtClean="0"/>
              <a:t>=1002832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11/4/11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5" descr="gtb network v15.png"/>
          <p:cNvPicPr>
            <a:picLocks noChangeAspect="1"/>
          </p:cNvPicPr>
          <p:nvPr/>
        </p:nvPicPr>
        <p:blipFill>
          <a:blip r:embed="rId3"/>
          <a:srcRect t="-4877" b="-4877"/>
          <a:stretch>
            <a:fillRect/>
          </a:stretch>
        </p:blipFill>
        <p:spPr bwMode="auto">
          <a:xfrm>
            <a:off x="5486400" y="1481669"/>
            <a:ext cx="3657600" cy="20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760" y="2718672"/>
            <a:ext cx="2517877" cy="18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err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74" y="4224571"/>
            <a:ext cx="3726963" cy="219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34675" y="205940"/>
            <a:ext cx="2840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i="1" dirty="0" smtClean="0"/>
              <a:t>Work by  Pierre </a:t>
            </a:r>
            <a:r>
              <a:rPr lang="en-US" i="1" dirty="0" err="1" smtClean="0"/>
              <a:t>Riteau</a:t>
            </a:r>
            <a:r>
              <a:rPr lang="en-US" i="1" dirty="0" smtClean="0"/>
              <a:t> et al, </a:t>
            </a:r>
          </a:p>
          <a:p>
            <a:pPr algn="ctr" fontAlgn="base"/>
            <a:r>
              <a:rPr lang="en-US" i="1" dirty="0" smtClean="0"/>
              <a:t>University of Rennes 1</a:t>
            </a:r>
          </a:p>
          <a:p>
            <a:endParaRPr lang="en-US" dirty="0"/>
          </a:p>
        </p:txBody>
      </p:sp>
      <p:pic>
        <p:nvPicPr>
          <p:cNvPr id="11" name="Picture 7" descr="pixture_reloaded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3837" y="3111398"/>
            <a:ext cx="1180164" cy="8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obb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976" y="5491534"/>
            <a:ext cx="1319623" cy="422066"/>
          </a:xfrm>
          <a:prstGeom prst="rect">
            <a:avLst/>
          </a:prstGeom>
        </p:spPr>
      </p:pic>
      <p:pic>
        <p:nvPicPr>
          <p:cNvPr id="13" name="Picture 21" descr="skyp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3836" y="912961"/>
            <a:ext cx="12140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0158" y="1027672"/>
            <a:ext cx="3837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i="1" kern="0" dirty="0" smtClean="0">
                <a:ea typeface="ＭＳ Ｐゴシック" charset="-128"/>
              </a:rPr>
              <a:t>“Sky Computing”</a:t>
            </a:r>
          </a:p>
          <a:p>
            <a:pPr marL="0" lvl="1"/>
            <a:r>
              <a:rPr lang="en-US" sz="1400" i="1" kern="0" dirty="0" smtClean="0">
                <a:ea typeface="ＭＳ Ｐゴシック" charset="-128"/>
              </a:rPr>
              <a:t>IEEE Internet Computing, September 2009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54621</TotalTime>
  <Words>1332</Words>
  <Application>Microsoft Macintosh PowerPoint</Application>
  <PresentationFormat>On-screen Show (4:3)</PresentationFormat>
  <Paragraphs>345</Paragraphs>
  <Slides>33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Building an Outsourcing Ecosystem for Science</vt:lpstr>
      <vt:lpstr>Outsourcing Computing for Science</vt:lpstr>
      <vt:lpstr>Introducing Nimbus</vt:lpstr>
      <vt:lpstr>On the Nimbus Team…</vt:lpstr>
      <vt:lpstr>Applications and Patterns</vt:lpstr>
      <vt:lpstr>Scientific Cloud Resources</vt:lpstr>
      <vt:lpstr>Slide 7</vt:lpstr>
      <vt:lpstr>Slide 8</vt:lpstr>
      <vt:lpstr>Sky Computing</vt:lpstr>
      <vt:lpstr>Slide 10</vt:lpstr>
      <vt:lpstr>Slide 11</vt:lpstr>
      <vt:lpstr>Slide 12</vt:lpstr>
      <vt:lpstr>Array Network Facility (ANF)</vt:lpstr>
      <vt:lpstr>Trends and Patterns</vt:lpstr>
      <vt:lpstr>Outsourcing for Science: Building an Infrastructure Platform</vt:lpstr>
      <vt:lpstr>A Simplified Deployment Scenario</vt:lpstr>
      <vt:lpstr>A Grid in Your Pocket…</vt:lpstr>
      <vt:lpstr>A Grid in Your Pocket…</vt:lpstr>
      <vt:lpstr>A Grid in Your Pocket…</vt:lpstr>
      <vt:lpstr>Cloudinit.d</vt:lpstr>
      <vt:lpstr>Cloudinit.d</vt:lpstr>
      <vt:lpstr>Cloudinit.d</vt:lpstr>
      <vt:lpstr>Cloudinit.d</vt:lpstr>
      <vt:lpstr>Cloudinit.d</vt:lpstr>
      <vt:lpstr>Cloudinit.d</vt:lpstr>
      <vt:lpstr>Cloudinit.d Goals: Easy to Use</vt:lpstr>
      <vt:lpstr>Building a Power Adapter</vt:lpstr>
      <vt:lpstr>Elastic Scaling: Early Work</vt:lpstr>
      <vt:lpstr>Scaling Patterns</vt:lpstr>
      <vt:lpstr>Applications</vt:lpstr>
      <vt:lpstr>The Nimbus Team</vt:lpstr>
      <vt:lpstr>Parting Thoughts</vt:lpstr>
      <vt:lpstr>Slide 33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218</cp:revision>
  <cp:lastPrinted>2011-10-17T15:20:44Z</cp:lastPrinted>
  <dcterms:created xsi:type="dcterms:W3CDTF">2011-11-02T23:28:40Z</dcterms:created>
  <dcterms:modified xsi:type="dcterms:W3CDTF">2011-11-07T15:51:55Z</dcterms:modified>
</cp:coreProperties>
</file>