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embeddings/oleObject1.bin" ContentType="application/vnd.openxmlformats-officedocument.oleObject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95" r:id="rId1"/>
  </p:sldMasterIdLst>
  <p:notesMasterIdLst>
    <p:notesMasterId r:id="rId49"/>
  </p:notesMasterIdLst>
  <p:handoutMasterIdLst>
    <p:handoutMasterId r:id="rId50"/>
  </p:handoutMasterIdLst>
  <p:sldIdLst>
    <p:sldId id="286" r:id="rId2"/>
    <p:sldId id="400" r:id="rId3"/>
    <p:sldId id="401" r:id="rId4"/>
    <p:sldId id="372" r:id="rId5"/>
    <p:sldId id="354" r:id="rId6"/>
    <p:sldId id="367" r:id="rId7"/>
    <p:sldId id="368" r:id="rId8"/>
    <p:sldId id="429" r:id="rId9"/>
    <p:sldId id="406" r:id="rId10"/>
    <p:sldId id="407" r:id="rId11"/>
    <p:sldId id="408" r:id="rId12"/>
    <p:sldId id="409" r:id="rId13"/>
    <p:sldId id="428" r:id="rId14"/>
    <p:sldId id="413" r:id="rId15"/>
    <p:sldId id="414" r:id="rId16"/>
    <p:sldId id="415" r:id="rId17"/>
    <p:sldId id="416" r:id="rId18"/>
    <p:sldId id="417" r:id="rId19"/>
    <p:sldId id="419" r:id="rId20"/>
    <p:sldId id="420" r:id="rId21"/>
    <p:sldId id="421" r:id="rId22"/>
    <p:sldId id="423" r:id="rId23"/>
    <p:sldId id="424" r:id="rId24"/>
    <p:sldId id="425" r:id="rId25"/>
    <p:sldId id="426" r:id="rId26"/>
    <p:sldId id="427" r:id="rId27"/>
    <p:sldId id="431" r:id="rId28"/>
    <p:sldId id="432" r:id="rId29"/>
    <p:sldId id="433" r:id="rId30"/>
    <p:sldId id="436" r:id="rId31"/>
    <p:sldId id="434" r:id="rId32"/>
    <p:sldId id="435" r:id="rId33"/>
    <p:sldId id="430" r:id="rId34"/>
    <p:sldId id="411" r:id="rId35"/>
    <p:sldId id="412" r:id="rId36"/>
    <p:sldId id="388" r:id="rId37"/>
    <p:sldId id="327" r:id="rId38"/>
    <p:sldId id="333" r:id="rId39"/>
    <p:sldId id="332" r:id="rId40"/>
    <p:sldId id="330" r:id="rId41"/>
    <p:sldId id="399" r:id="rId42"/>
    <p:sldId id="398" r:id="rId43"/>
    <p:sldId id="329" r:id="rId44"/>
    <p:sldId id="437" r:id="rId45"/>
    <p:sldId id="370" r:id="rId46"/>
    <p:sldId id="371" r:id="rId47"/>
    <p:sldId id="366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2846AC"/>
    <a:srgbClr val="E46161"/>
    <a:srgbClr val="FB9326"/>
    <a:srgbClr val="FA8C00"/>
    <a:srgbClr val="0C2268"/>
    <a:srgbClr val="CC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05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26DCB-E814-3543-B4B7-34503F3B5B43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524F-D773-DD44-A1EC-B2062652C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937D8-8A33-BD42-9C3D-79BFF088E911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E2F9D-DB4A-FD44-ADAF-DB44CE59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02CBB-F817-5C46-8DAA-85C962AF7FBB}" type="datetime1">
              <a:rPr lang="en-US" smtClean="0"/>
              <a:pPr/>
              <a:t>6/29/11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                                </a:t>
            </a:r>
            <a:fld id="{A2B401F1-9CC9-2046-AFEE-B9B0CD64CD89}" type="slidenum">
              <a:rPr lang="en-US" sz="1400" smtClean="0"/>
              <a:pPr/>
              <a:t>‹#›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366E42-E3CD-E04D-A513-68BFFECDE106}" type="datetime1">
              <a:rPr lang="en-US" smtClean="0"/>
              <a:pPr/>
              <a:t>6/29/11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5CB77E-D43D-4046-B9A6-27A5469A05F0}" type="datetime1">
              <a:rPr lang="en-US" smtClean="0"/>
              <a:pPr/>
              <a:t>6/29/11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79CEB-1BC7-0641-9AF0-1114A67827A4}" type="datetime1">
              <a:rPr lang="en-US" smtClean="0"/>
              <a:pPr/>
              <a:t>6/29/11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6D8B8F-1949-C448-98E1-F68B61169813}" type="datetime1">
              <a:rPr lang="en-US" smtClean="0"/>
              <a:pPr/>
              <a:t>6/29/11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9790B-C156-B44F-88B2-48931E908AC0}" type="datetime1">
              <a:rPr lang="en-US" smtClean="0"/>
              <a:pPr/>
              <a:t>6/29/11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2D7582-BDD4-A540-A9EC-317D7C3CD090}" type="datetime1">
              <a:rPr lang="en-US" smtClean="0"/>
              <a:pPr/>
              <a:t>6/29/11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6D19D5-D81D-D548-AD7A-AD7DC8475E14}" type="datetime1">
              <a:rPr lang="en-US" smtClean="0"/>
              <a:pPr/>
              <a:t>6/29/11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A8EB6-8AA1-1046-BB8A-358136E2F9B1}" type="datetime1">
              <a:rPr lang="en-US" smtClean="0"/>
              <a:pPr/>
              <a:t>6/29/11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6EB00-5A87-C047-B5B7-3B31AD89890F}" type="datetime1">
              <a:rPr lang="en-US" smtClean="0"/>
              <a:pPr/>
              <a:t>6/29/11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178235-F45C-FE4C-A523-8E43145C825B}" type="datetime1">
              <a:rPr lang="en-US" smtClean="0"/>
              <a:pPr/>
              <a:t>6/29/11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df"/><Relationship Id="rId15" Type="http://schemas.openxmlformats.org/officeDocument/2006/relationships/image" Target="../media/image23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470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</a:t>
            </a:r>
            <a:endParaRPr lang="en-US" dirty="0">
              <a:solidFill>
                <a:srgbClr val="3861AA"/>
              </a:solidFill>
              <a:latin typeface="Trebuchet MS" pitchFamily="34" charset="0"/>
            </a:endParaRPr>
          </a:p>
        </p:txBody>
      </p:sp>
      <p:pic>
        <p:nvPicPr>
          <p:cNvPr id="9" name="Picture 8" descr="white-2.pdf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736861" y="6041498"/>
            <a:ext cx="1126072" cy="84455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862933" y="6353740"/>
            <a:ext cx="249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www.nimbusproject.org</a:t>
            </a:r>
            <a:endParaRPr lang="en-U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A8369-D59E-A34A-BAF6-D2C5D32CAF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BAA88-BBE7-5842-9308-ECD8770CC850}" type="datetime1">
              <a:rPr lang="en-US" smtClean="0"/>
              <a:pPr/>
              <a:t>6/29/11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0C2268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eahey@mcs.anl.gov" TargetMode="External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4" Type="http://schemas.openxmlformats.org/officeDocument/2006/relationships/image" Target="../media/image28.pdf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4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4" Type="http://schemas.openxmlformats.org/officeDocument/2006/relationships/image" Target="../media/image14.jpeg"/><Relationship Id="rId15" Type="http://schemas.openxmlformats.org/officeDocument/2006/relationships/image" Target="../media/image15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17.jpeg"/><Relationship Id="rId7" Type="http://schemas.openxmlformats.org/officeDocument/2006/relationships/image" Target="../media/image40.jpeg"/><Relationship Id="rId8" Type="http://schemas.openxmlformats.org/officeDocument/2006/relationships/image" Target="../media/image18.png"/><Relationship Id="rId9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17.jpeg"/><Relationship Id="rId7" Type="http://schemas.openxmlformats.org/officeDocument/2006/relationships/image" Target="../media/image40.jpeg"/><Relationship Id="rId8" Type="http://schemas.openxmlformats.org/officeDocument/2006/relationships/image" Target="../media/image18.png"/><Relationship Id="rId9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17.jpeg"/><Relationship Id="rId7" Type="http://schemas.openxmlformats.org/officeDocument/2006/relationships/image" Target="../media/image40.jpeg"/><Relationship Id="rId8" Type="http://schemas.openxmlformats.org/officeDocument/2006/relationships/image" Target="../media/image18.png"/><Relationship Id="rId9" Type="http://schemas.openxmlformats.org/officeDocument/2006/relationships/image" Target="../media/image19.jpeg"/><Relationship Id="rId10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17.jpeg"/><Relationship Id="rId7" Type="http://schemas.openxmlformats.org/officeDocument/2006/relationships/image" Target="../media/image40.jpeg"/><Relationship Id="rId8" Type="http://schemas.openxmlformats.org/officeDocument/2006/relationships/image" Target="../media/image18.png"/><Relationship Id="rId9" Type="http://schemas.openxmlformats.org/officeDocument/2006/relationships/image" Target="../media/image19.jpeg"/><Relationship Id="rId10" Type="http://schemas.openxmlformats.org/officeDocument/2006/relationships/image" Target="../media/image41.png"/><Relationship Id="rId11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17.jpeg"/><Relationship Id="rId7" Type="http://schemas.openxmlformats.org/officeDocument/2006/relationships/image" Target="../media/image40.jpeg"/><Relationship Id="rId8" Type="http://schemas.openxmlformats.org/officeDocument/2006/relationships/image" Target="../media/image18.png"/><Relationship Id="rId9" Type="http://schemas.openxmlformats.org/officeDocument/2006/relationships/image" Target="../media/image19.jpeg"/><Relationship Id="rId10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imbusproject.or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4" Type="http://schemas.openxmlformats.org/officeDocument/2006/relationships/image" Target="../media/image4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4" Type="http://schemas.openxmlformats.org/officeDocument/2006/relationships/image" Target="../media/image4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tiff"/><Relationship Id="rId8" Type="http://schemas.openxmlformats.org/officeDocument/2006/relationships/image" Target="../media/image54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jpeg"/><Relationship Id="rId7" Type="http://schemas.openxmlformats.org/officeDocument/2006/relationships/image" Target="../media/image64.jpeg"/><Relationship Id="rId8" Type="http://schemas.openxmlformats.org/officeDocument/2006/relationships/image" Target="../media/image65.png"/><Relationship Id="rId9" Type="http://schemas.openxmlformats.org/officeDocument/2006/relationships/image" Target="../media/image66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tiff"/><Relationship Id="rId6" Type="http://schemas.openxmlformats.org/officeDocument/2006/relationships/image" Target="../media/image70.png"/><Relationship Id="rId7" Type="http://schemas.openxmlformats.org/officeDocument/2006/relationships/image" Target="../media/image71.tiff"/><Relationship Id="rId8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tiff"/><Relationship Id="rId5" Type="http://schemas.openxmlformats.org/officeDocument/2006/relationships/image" Target="../media/image75.tiff"/><Relationship Id="rId6" Type="http://schemas.openxmlformats.org/officeDocument/2006/relationships/image" Target="../media/image76.png"/><Relationship Id="rId7" Type="http://schemas.openxmlformats.org/officeDocument/2006/relationships/image" Target="../media/image61.png"/><Relationship Id="rId8" Type="http://schemas.openxmlformats.org/officeDocument/2006/relationships/image" Target="../media/image63.jpeg"/><Relationship Id="rId9" Type="http://schemas.openxmlformats.org/officeDocument/2006/relationships/image" Target="../media/image64.jpeg"/><Relationship Id="rId10" Type="http://schemas.openxmlformats.org/officeDocument/2006/relationships/image" Target="../media/image77.tiff"/><Relationship Id="rId11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3" Type="http://schemas.openxmlformats.org/officeDocument/2006/relationships/image" Target="../media/image79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df"/><Relationship Id="rId3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df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19815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Infrastructure Clouds: Outsourcing Ecosystem for Science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402664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Kate Keahey</a:t>
            </a:r>
          </a:p>
          <a:p>
            <a:r>
              <a:rPr lang="en-US" sz="2000" dirty="0" smtClean="0">
                <a:hlinkClick r:id="rId2"/>
              </a:rPr>
              <a:t>keahey@mcs.anl.gov</a:t>
            </a:r>
            <a:endParaRPr lang="en-US" sz="2000" dirty="0" smtClean="0"/>
          </a:p>
          <a:p>
            <a:r>
              <a:rPr lang="en-US" sz="2000" dirty="0" smtClean="0"/>
              <a:t>Argonne National Laboratory</a:t>
            </a:r>
          </a:p>
          <a:p>
            <a:r>
              <a:rPr lang="en-US" sz="2000" dirty="0" smtClean="0"/>
              <a:t>Computation Institute, University of Chicago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B82A-8F6E-8242-AB6F-C90388FED0D8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06016" y="3553137"/>
            <a:ext cx="6066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CONTRAIL Summer school 2011</a:t>
            </a:r>
          </a:p>
          <a:p>
            <a:pPr algn="ctr"/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</a:rPr>
              <a:t>Belambra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, "</a:t>
            </a:r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</a:rPr>
              <a:t>Presqu'île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</a:rPr>
              <a:t>Giens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", </a:t>
            </a:r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</a:rPr>
              <a:t>Hyères-les-Palmiers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 (France)</a:t>
            </a:r>
          </a:p>
        </p:txBody>
      </p:sp>
      <p:pic>
        <p:nvPicPr>
          <p:cNvPr id="9" name="Picture 8" descr="contrail log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933"/>
            <a:ext cx="9144000" cy="1535814"/>
          </a:xfrm>
          <a:prstGeom prst="rect">
            <a:avLst/>
          </a:prstGeom>
          <a:effectLst>
            <a:softEdge rad="381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LANTorrent</a:t>
            </a:r>
            <a:r>
              <a:rPr lang="en-US" dirty="0" smtClean="0"/>
              <a:t>: Fast Image Deployment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0129" y="1227674"/>
            <a:ext cx="4775200" cy="506094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Challenge: </a:t>
            </a:r>
            <a:r>
              <a:rPr lang="en-US" dirty="0" smtClean="0"/>
              <a:t>make image deployment faster</a:t>
            </a:r>
          </a:p>
          <a:p>
            <a:r>
              <a:rPr lang="en-US" dirty="0" smtClean="0"/>
              <a:t>Moving images is the main component of VM deployment </a:t>
            </a:r>
          </a:p>
          <a:p>
            <a:r>
              <a:rPr lang="en-US" dirty="0" err="1" smtClean="0"/>
              <a:t>LANTorrent</a:t>
            </a:r>
            <a:r>
              <a:rPr lang="en-US" dirty="0" smtClean="0"/>
              <a:t>: the </a:t>
            </a:r>
            <a:r>
              <a:rPr lang="en-US" dirty="0" err="1" smtClean="0"/>
              <a:t>BitTorrent</a:t>
            </a:r>
            <a:r>
              <a:rPr lang="en-US" dirty="0" smtClean="0"/>
              <a:t> principle on a LAN</a:t>
            </a:r>
          </a:p>
          <a:p>
            <a:pPr>
              <a:defRPr/>
            </a:pPr>
            <a:r>
              <a:rPr lang="en-US" dirty="0" smtClean="0"/>
              <a:t>Streaming</a:t>
            </a:r>
          </a:p>
          <a:p>
            <a:pPr>
              <a:defRPr/>
            </a:pPr>
            <a:r>
              <a:rPr lang="en-US" dirty="0" smtClean="0"/>
              <a:t>Minimizes congestion at the switch</a:t>
            </a:r>
          </a:p>
          <a:p>
            <a:pPr>
              <a:defRPr/>
            </a:pPr>
            <a:r>
              <a:rPr lang="en-US" dirty="0" smtClean="0"/>
              <a:t>Detecting and eliminating duplicate transfers</a:t>
            </a:r>
          </a:p>
          <a:p>
            <a:pPr>
              <a:defRPr/>
            </a:pPr>
            <a:r>
              <a:rPr lang="en-US" b="1" dirty="0" smtClean="0">
                <a:solidFill>
                  <a:srgbClr val="000090"/>
                </a:solidFill>
              </a:rPr>
              <a:t>Bottom line: </a:t>
            </a:r>
            <a:r>
              <a:rPr lang="en-US" dirty="0" smtClean="0"/>
              <a:t>a thousand </a:t>
            </a:r>
            <a:r>
              <a:rPr lang="en-US" dirty="0" err="1" smtClean="0"/>
              <a:t>VMs</a:t>
            </a:r>
            <a:r>
              <a:rPr lang="en-US" dirty="0" smtClean="0"/>
              <a:t> in 10 minutes on Magellan</a:t>
            </a:r>
          </a:p>
          <a:p>
            <a:pPr>
              <a:defRPr/>
            </a:pPr>
            <a:r>
              <a:rPr lang="en-US" dirty="0" smtClean="0"/>
              <a:t>Nimbus release 2.6, see </a:t>
            </a:r>
            <a:r>
              <a:rPr lang="en-US" dirty="0" err="1" smtClean="0"/>
              <a:t>www.scienceclouds.org</a:t>
            </a:r>
            <a:r>
              <a:rPr lang="en-US" dirty="0" smtClean="0"/>
              <a:t>/blog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1264" y="1892327"/>
            <a:ext cx="4690021" cy="3517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15084" y="5401730"/>
            <a:ext cx="3522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Preliminary data using the  Magellan resource </a:t>
            </a:r>
          </a:p>
          <a:p>
            <a:pPr algn="ctr"/>
            <a:r>
              <a:rPr lang="en-US" sz="1400" dirty="0" smtClean="0"/>
              <a:t>At Argonne National Laboratory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utilization2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707"/>
          <a:stretch>
            <a:fillRect/>
          </a:stretch>
        </p:blipFill>
        <p:spPr>
          <a:xfrm>
            <a:off x="4737100" y="3014132"/>
            <a:ext cx="4406900" cy="1771650"/>
          </a:xfrm>
          <a:prstGeom prst="rect">
            <a:avLst/>
          </a:prstGeom>
        </p:spPr>
      </p:pic>
      <p:pic>
        <p:nvPicPr>
          <p:cNvPr id="20" name="Picture 19" descr="utilization2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293"/>
          <a:stretch>
            <a:fillRect/>
          </a:stretch>
        </p:blipFill>
        <p:spPr>
          <a:xfrm>
            <a:off x="4737100" y="4785782"/>
            <a:ext cx="4406900" cy="1822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Backfill: Lower the Cost of Your Cloud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55602" y="1095912"/>
            <a:ext cx="4474032" cy="503025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Challenge: </a:t>
            </a:r>
            <a:r>
              <a:rPr lang="en-US" dirty="0" smtClean="0"/>
              <a:t>utilization, catch-22 of on-demand computing</a:t>
            </a:r>
          </a:p>
          <a:p>
            <a:r>
              <a:rPr lang="en-US" dirty="0" smtClean="0"/>
              <a:t>Solution: new instances</a:t>
            </a:r>
          </a:p>
          <a:p>
            <a:pPr lvl="1"/>
            <a:r>
              <a:rPr lang="en-US" dirty="0" smtClean="0"/>
              <a:t>Backfill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Bottom line: </a:t>
            </a:r>
            <a:r>
              <a:rPr lang="en-US" dirty="0" smtClean="0"/>
              <a:t>up to 100% </a:t>
            </a:r>
            <a:r>
              <a:rPr lang="en-US" dirty="0" smtClean="0"/>
              <a:t>utilization</a:t>
            </a:r>
          </a:p>
          <a:p>
            <a:r>
              <a:rPr lang="en-US" dirty="0" smtClean="0"/>
              <a:t>Who decides what backfill </a:t>
            </a:r>
            <a:r>
              <a:rPr lang="en-US" dirty="0" err="1" smtClean="0"/>
              <a:t>VMs</a:t>
            </a:r>
            <a:r>
              <a:rPr lang="en-US" dirty="0" smtClean="0"/>
              <a:t> run?</a:t>
            </a:r>
          </a:p>
          <a:p>
            <a:r>
              <a:rPr lang="en-US" dirty="0" smtClean="0"/>
              <a:t>Spot pricing</a:t>
            </a:r>
            <a:endParaRPr lang="en-US" dirty="0" smtClean="0"/>
          </a:p>
          <a:p>
            <a:r>
              <a:rPr lang="en-US" dirty="0" smtClean="0"/>
              <a:t>Open Source community contribution</a:t>
            </a:r>
          </a:p>
          <a:p>
            <a:r>
              <a:rPr lang="en-US" dirty="0" smtClean="0"/>
              <a:t>Preparing for running of production workloads on FG @ U Chicago</a:t>
            </a:r>
          </a:p>
          <a:p>
            <a:r>
              <a:rPr lang="en-US" dirty="0" smtClean="0"/>
              <a:t>Nimbus release 2.7</a:t>
            </a:r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Paper @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CCGrid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2011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 descr="condor-sc-poster-architecture.pdf"/>
          <p:cNvPicPr/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53189" y="1129402"/>
            <a:ext cx="5926770" cy="4579777"/>
          </a:xfrm>
          <a:prstGeom prst="rect">
            <a:avLst/>
          </a:prstGeom>
          <a:ln>
            <a:noFill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458229" y="893360"/>
            <a:ext cx="4685771" cy="2120772"/>
            <a:chOff x="473075" y="1297990"/>
            <a:chExt cx="8020991" cy="3737559"/>
          </a:xfrm>
        </p:grpSpPr>
        <p:pic>
          <p:nvPicPr>
            <p:cNvPr id="11" name="Picture 3" descr="Fusion Usage Mar-10 to Feb-11.tif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3075" y="1297990"/>
              <a:ext cx="8020991" cy="3737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478129" y="1827696"/>
              <a:ext cx="265998" cy="2773634"/>
              <a:chOff x="497179" y="1801441"/>
              <a:chExt cx="265998" cy="2774553"/>
            </a:xfrm>
          </p:grpSpPr>
          <p:sp>
            <p:nvSpPr>
              <p:cNvPr id="15" name="TextBox 4"/>
              <p:cNvSpPr txBox="1">
                <a:spLocks noChangeArrowheads="1"/>
              </p:cNvSpPr>
              <p:nvPr/>
            </p:nvSpPr>
            <p:spPr bwMode="auto">
              <a:xfrm>
                <a:off x="497179" y="4033401"/>
                <a:ext cx="265998" cy="5425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>
                    <a:ea typeface="Arial" charset="0"/>
                    <a:cs typeface="Arial" charset="0"/>
                  </a:rPr>
                  <a:t>16%</a:t>
                </a:r>
              </a:p>
            </p:txBody>
          </p:sp>
          <p:sp>
            <p:nvSpPr>
              <p:cNvPr id="16" name="TextBox 5"/>
              <p:cNvSpPr txBox="1">
                <a:spLocks noChangeArrowheads="1"/>
              </p:cNvSpPr>
              <p:nvPr/>
            </p:nvSpPr>
            <p:spPr bwMode="auto">
              <a:xfrm>
                <a:off x="497179" y="3587008"/>
                <a:ext cx="265998" cy="5425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>
                    <a:ea typeface="Arial" charset="0"/>
                    <a:cs typeface="Arial" charset="0"/>
                  </a:rPr>
                  <a:t>31%</a:t>
                </a:r>
              </a:p>
            </p:txBody>
          </p:sp>
          <p:sp>
            <p:nvSpPr>
              <p:cNvPr id="17" name="TextBox 6"/>
              <p:cNvSpPr txBox="1">
                <a:spLocks noChangeArrowheads="1"/>
              </p:cNvSpPr>
              <p:nvPr/>
            </p:nvSpPr>
            <p:spPr bwMode="auto">
              <a:xfrm>
                <a:off x="497179" y="3140617"/>
                <a:ext cx="265998" cy="5425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>
                    <a:ea typeface="Arial" charset="0"/>
                    <a:cs typeface="Arial" charset="0"/>
                  </a:rPr>
                  <a:t>47%</a:t>
                </a:r>
              </a:p>
            </p:txBody>
          </p:sp>
          <p:sp>
            <p:nvSpPr>
              <p:cNvPr id="18" name="TextBox 7"/>
              <p:cNvSpPr txBox="1">
                <a:spLocks noChangeArrowheads="1"/>
              </p:cNvSpPr>
              <p:nvPr/>
            </p:nvSpPr>
            <p:spPr bwMode="auto">
              <a:xfrm>
                <a:off x="497179" y="2694224"/>
                <a:ext cx="265998" cy="5425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>
                    <a:ea typeface="Arial" charset="0"/>
                    <a:cs typeface="Arial" charset="0"/>
                  </a:rPr>
                  <a:t>62%</a:t>
                </a:r>
              </a:p>
            </p:txBody>
          </p:sp>
          <p:sp>
            <p:nvSpPr>
              <p:cNvPr id="21" name="TextBox 8"/>
              <p:cNvSpPr txBox="1">
                <a:spLocks noChangeArrowheads="1"/>
              </p:cNvSpPr>
              <p:nvPr/>
            </p:nvSpPr>
            <p:spPr bwMode="auto">
              <a:xfrm>
                <a:off x="497179" y="2247833"/>
                <a:ext cx="265998" cy="5425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>
                    <a:ea typeface="Arial" charset="0"/>
                    <a:cs typeface="Arial" charset="0"/>
                  </a:rPr>
                  <a:t>78%</a:t>
                </a:r>
              </a:p>
            </p:txBody>
          </p:sp>
          <p:sp>
            <p:nvSpPr>
              <p:cNvPr id="22" name="TextBox 9"/>
              <p:cNvSpPr txBox="1">
                <a:spLocks noChangeArrowheads="1"/>
              </p:cNvSpPr>
              <p:nvPr/>
            </p:nvSpPr>
            <p:spPr bwMode="auto">
              <a:xfrm>
                <a:off x="497179" y="1801441"/>
                <a:ext cx="265998" cy="5425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>
                    <a:ea typeface="Arial" charset="0"/>
                    <a:cs typeface="Arial" charset="0"/>
                  </a:rPr>
                  <a:t>94%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473075" y="1713980"/>
              <a:ext cx="2619164" cy="1778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914362" y="1297990"/>
              <a:ext cx="7390806" cy="6508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 smtClean="0">
                  <a:latin typeface="Calibri" charset="0"/>
                </a:rPr>
                <a:t>1 March 2010 through 28 February 2011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0.01967 L 0.28907 -0.2127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Nimbus Platform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Arrow Connector 52"/>
          <p:cNvCxnSpPr/>
          <p:nvPr/>
        </p:nvCxnSpPr>
        <p:spPr>
          <a:xfrm rot="5400000">
            <a:off x="4417722" y="4462367"/>
            <a:ext cx="580537" cy="1588"/>
          </a:xfrm>
          <a:prstGeom prst="straightConnector1">
            <a:avLst/>
          </a:prstGeom>
          <a:ln w="69850">
            <a:tailEnd type="arrow"/>
          </a:ln>
          <a:scene3d>
            <a:camera prst="orthographicFront"/>
            <a:lightRig rig="threePt" dir="t"/>
          </a:scene3d>
          <a:sp3d z="425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017588" y="2963335"/>
            <a:ext cx="7185025" cy="13377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Nimbus Elastic Provisioning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116271" y="1427204"/>
            <a:ext cx="7185025" cy="13377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Creating Common Context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Nimbus Platform: Working with Hybrid Clouds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6/30/11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01607" y="5103283"/>
            <a:ext cx="2743200" cy="1253067"/>
          </a:xfrm>
          <a:prstGeom prst="cloudCallout">
            <a:avLst>
              <a:gd name="adj1" fmla="val -11574"/>
              <a:gd name="adj2" fmla="val 23311"/>
            </a:avLst>
          </a:prstGeom>
          <a:solidFill>
            <a:srgbClr val="CCCCCC"/>
          </a:solidFill>
          <a:ln>
            <a:noFill/>
          </a:ln>
          <a:effectLst>
            <a:glow rad="101600">
              <a:schemeClr val="bg1">
                <a:lumMod val="75000"/>
                <a:alpha val="75000"/>
              </a:schemeClr>
            </a:glow>
            <a:outerShdw blurRad="469900" dist="22987" dir="5400000" algn="tl" rotWithShape="0">
              <a:schemeClr val="bg1">
                <a:lumMod val="6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 clouds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(e.g., FNAL)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48002" y="5035551"/>
            <a:ext cx="3014137" cy="1253067"/>
          </a:xfrm>
          <a:prstGeom prst="cloudCallout">
            <a:avLst>
              <a:gd name="adj1" fmla="val -11574"/>
              <a:gd name="adj2" fmla="val 23311"/>
            </a:avLst>
          </a:prstGeom>
          <a:solidFill>
            <a:srgbClr val="CCCCCC"/>
          </a:solidFill>
          <a:ln>
            <a:noFill/>
          </a:ln>
          <a:effectLst>
            <a:glow rad="101600">
              <a:schemeClr val="bg1">
                <a:lumMod val="75000"/>
                <a:alpha val="75000"/>
              </a:schemeClr>
            </a:glow>
            <a:outerShdw blurRad="469900" dist="22987" dir="5400000" algn="tl" rotWithShape="0">
              <a:schemeClr val="bg1">
                <a:lumMod val="6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community clouds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(e.g., </a:t>
            </a:r>
            <a:r>
              <a:rPr lang="en-US" sz="1600" dirty="0" err="1" smtClean="0">
                <a:solidFill>
                  <a:schemeClr val="tx1"/>
                </a:solidFill>
              </a:rPr>
              <a:t>FutureGrid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299202" y="5086350"/>
            <a:ext cx="2743200" cy="1253067"/>
          </a:xfrm>
          <a:prstGeom prst="cloudCallout">
            <a:avLst>
              <a:gd name="adj1" fmla="val -11574"/>
              <a:gd name="adj2" fmla="val 23311"/>
            </a:avLst>
          </a:prstGeom>
          <a:solidFill>
            <a:srgbClr val="CCCCCC"/>
          </a:solidFill>
          <a:ln>
            <a:noFill/>
          </a:ln>
          <a:effectLst>
            <a:glow rad="101600">
              <a:schemeClr val="bg1">
                <a:lumMod val="75000"/>
                <a:alpha val="75000"/>
              </a:schemeClr>
            </a:glow>
            <a:outerShdw blurRad="469900" dist="22987" dir="5400000" algn="tl" rotWithShape="0">
              <a:schemeClr val="bg1">
                <a:lumMod val="6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 clouds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(e.g., EC2)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1547284" y="4827587"/>
            <a:ext cx="484187" cy="517525"/>
            <a:chOff x="282" y="1175"/>
            <a:chExt cx="305" cy="326"/>
          </a:xfrm>
        </p:grpSpPr>
        <p:sp>
          <p:nvSpPr>
            <p:cNvPr id="18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3695695" y="4844520"/>
            <a:ext cx="484187" cy="517525"/>
            <a:chOff x="282" y="1175"/>
            <a:chExt cx="305" cy="326"/>
          </a:xfrm>
        </p:grpSpPr>
        <p:sp>
          <p:nvSpPr>
            <p:cNvPr id="21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2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4289685" y="4827587"/>
            <a:ext cx="484187" cy="517525"/>
            <a:chOff x="282" y="1175"/>
            <a:chExt cx="305" cy="326"/>
          </a:xfrm>
        </p:grpSpPr>
        <p:sp>
          <p:nvSpPr>
            <p:cNvPr id="24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5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4870975" y="4827587"/>
            <a:ext cx="484187" cy="517525"/>
            <a:chOff x="282" y="1175"/>
            <a:chExt cx="305" cy="326"/>
          </a:xfrm>
        </p:grpSpPr>
        <p:sp>
          <p:nvSpPr>
            <p:cNvPr id="27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8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7027333" y="4844520"/>
            <a:ext cx="484187" cy="517525"/>
            <a:chOff x="282" y="1175"/>
            <a:chExt cx="305" cy="326"/>
          </a:xfrm>
        </p:grpSpPr>
        <p:sp>
          <p:nvSpPr>
            <p:cNvPr id="30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7621323" y="4827587"/>
            <a:ext cx="484187" cy="517525"/>
            <a:chOff x="282" y="1175"/>
            <a:chExt cx="305" cy="326"/>
          </a:xfrm>
        </p:grpSpPr>
        <p:sp>
          <p:nvSpPr>
            <p:cNvPr id="33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4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6" name="Group 39"/>
          <p:cNvGrpSpPr>
            <a:grpSpLocks/>
          </p:cNvGrpSpPr>
          <p:nvPr/>
        </p:nvGrpSpPr>
        <p:grpSpPr bwMode="auto">
          <a:xfrm>
            <a:off x="8202613" y="4827587"/>
            <a:ext cx="484187" cy="517525"/>
            <a:chOff x="282" y="1175"/>
            <a:chExt cx="305" cy="326"/>
          </a:xfrm>
        </p:grpSpPr>
        <p:sp>
          <p:nvSpPr>
            <p:cNvPr id="36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7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39" name="TextBox 38"/>
          <p:cNvSpPr txBox="1"/>
          <p:nvPr/>
        </p:nvSpPr>
        <p:spPr>
          <a:xfrm>
            <a:off x="2434680" y="353906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interoperability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403595" y="3774533"/>
            <a:ext cx="165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 provisioning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245190" y="3539068"/>
            <a:ext cx="181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automatic scaling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566347" y="377453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38" idx="3"/>
          </p:cNvCxnSpPr>
          <p:nvPr/>
        </p:nvCxnSpPr>
        <p:spPr>
          <a:xfrm rot="5400000">
            <a:off x="1587035" y="4140024"/>
            <a:ext cx="517638" cy="447914"/>
          </a:xfrm>
          <a:prstGeom prst="straightConnector1">
            <a:avLst/>
          </a:prstGeom>
          <a:ln w="69850">
            <a:tailEnd type="arrow"/>
          </a:ln>
          <a:scene3d>
            <a:camera prst="orthographicFront"/>
            <a:lightRig rig="threePt" dir="t"/>
          </a:scene3d>
          <a:sp3d z="425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8" idx="5"/>
          </p:cNvCxnSpPr>
          <p:nvPr/>
        </p:nvCxnSpPr>
        <p:spPr>
          <a:xfrm rot="16200000" flipH="1">
            <a:off x="7099028" y="4156523"/>
            <a:ext cx="648268" cy="545545"/>
          </a:xfrm>
          <a:prstGeom prst="straightConnector1">
            <a:avLst/>
          </a:prstGeom>
          <a:ln w="69850">
            <a:tailEnd type="arrow"/>
          </a:ln>
          <a:scene3d>
            <a:camera prst="orthographicFront"/>
            <a:lightRig rig="threePt" dir="t"/>
          </a:scene3d>
          <a:sp3d z="425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39"/>
          <p:cNvGrpSpPr>
            <a:grpSpLocks/>
          </p:cNvGrpSpPr>
          <p:nvPr/>
        </p:nvGrpSpPr>
        <p:grpSpPr bwMode="auto">
          <a:xfrm>
            <a:off x="942976" y="4827587"/>
            <a:ext cx="484187" cy="517525"/>
            <a:chOff x="282" y="1175"/>
            <a:chExt cx="305" cy="326"/>
          </a:xfrm>
        </p:grpSpPr>
        <p:sp>
          <p:nvSpPr>
            <p:cNvPr id="9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44" name="TextBox 43"/>
          <p:cNvSpPr txBox="1"/>
          <p:nvPr/>
        </p:nvSpPr>
        <p:spPr>
          <a:xfrm>
            <a:off x="2333082" y="1981204"/>
            <a:ext cx="5059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Allow users to build turnkey dynamic virtual clusters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5.18519E-6 L 0.19063 -0.3801 " pathEditMode="relative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1908 -0.38033 " pathEditMode="relative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4.81481E-6 L 0.00746 -0.38033 " pathEditMode="relative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7.77778E-6 L -8.33333E-6 -0.38056 " pathEditMode="relative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77778E-6 L 8.33333E-7 -0.38056 " pathEditMode="relative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4.81481E-6 L -0.16372 -0.37801 " pathEditMode="relative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3 3.33333E-6 L -0.1632 -0.375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18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16493 -0.380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5" grpId="0" animBg="1"/>
      <p:bldP spid="6" grpId="0" animBg="1"/>
      <p:bldP spid="7" grpId="0" animBg="1"/>
      <p:bldP spid="39" grpId="0"/>
      <p:bldP spid="40" grpId="0"/>
      <p:bldP spid="41" grpId="0"/>
      <p:bldP spid="42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Nimbus Platform </a:t>
            </a:r>
            <a:r>
              <a:rPr lang="en-US" dirty="0" err="1" smtClean="0"/>
              <a:t>cloudinit.d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Simplified Deployment Scenario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R1-deployment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732" y="986186"/>
            <a:ext cx="7687733" cy="5349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Scenario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R1-deployment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9736" y="3064950"/>
            <a:ext cx="3200398" cy="2226973"/>
          </a:xfrm>
          <a:prstGeom prst="rect">
            <a:avLst/>
          </a:prstGeom>
        </p:spPr>
      </p:pic>
      <p:pic>
        <p:nvPicPr>
          <p:cNvPr id="8" name="Picture 7" descr="user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638" y="1363135"/>
            <a:ext cx="1079505" cy="1079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00935" y="2450888"/>
            <a:ext cx="663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54513" y="5566602"/>
            <a:ext cx="649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EC2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Scenario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R1-deployment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8538" y="3064950"/>
            <a:ext cx="3200398" cy="2226973"/>
          </a:xfrm>
          <a:prstGeom prst="rect">
            <a:avLst/>
          </a:prstGeom>
        </p:spPr>
      </p:pic>
      <p:pic>
        <p:nvPicPr>
          <p:cNvPr id="8" name="Picture 7" descr="user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638" y="1363135"/>
            <a:ext cx="1079505" cy="1079505"/>
          </a:xfrm>
          <a:prstGeom prst="rect">
            <a:avLst/>
          </a:prstGeom>
        </p:spPr>
      </p:pic>
      <p:pic>
        <p:nvPicPr>
          <p:cNvPr id="10" name="Picture 9" descr="userjam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093" y="1363135"/>
            <a:ext cx="1079505" cy="1079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00935" y="2450888"/>
            <a:ext cx="663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6" y="2442640"/>
            <a:ext cx="91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Jamie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54513" y="5566602"/>
            <a:ext cx="649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EC2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59206" y="5566602"/>
            <a:ext cx="242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OOI private cloud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Scenario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R1-deployment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064950"/>
            <a:ext cx="3200398" cy="2226973"/>
          </a:xfrm>
          <a:prstGeom prst="rect">
            <a:avLst/>
          </a:prstGeom>
        </p:spPr>
      </p:pic>
      <p:pic>
        <p:nvPicPr>
          <p:cNvPr id="8" name="Picture 7" descr="user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638" y="1363135"/>
            <a:ext cx="1079505" cy="1079505"/>
          </a:xfrm>
          <a:prstGeom prst="rect">
            <a:avLst/>
          </a:prstGeom>
        </p:spPr>
      </p:pic>
      <p:pic>
        <p:nvPicPr>
          <p:cNvPr id="9" name="Picture 8" descr="us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331" y="1363135"/>
            <a:ext cx="1079505" cy="1079505"/>
          </a:xfrm>
          <a:prstGeom prst="rect">
            <a:avLst/>
          </a:prstGeom>
        </p:spPr>
      </p:pic>
      <p:pic>
        <p:nvPicPr>
          <p:cNvPr id="10" name="Picture 9" descr="userjam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093" y="1363135"/>
            <a:ext cx="1079505" cy="1079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00935" y="2450888"/>
            <a:ext cx="663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6" y="2442640"/>
            <a:ext cx="91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Jamie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50608" y="2442640"/>
            <a:ext cx="912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David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54513" y="5566602"/>
            <a:ext cx="649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EC2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59206" y="5566602"/>
            <a:ext cx="242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OOI private cloud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20689" y="5566602"/>
            <a:ext cx="157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FutureGrid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969890" y="3742265"/>
            <a:ext cx="909711" cy="795867"/>
          </a:xfrm>
          <a:prstGeom prst="rect">
            <a:avLst/>
          </a:prstGeom>
          <a:solidFill>
            <a:schemeClr val="accent2">
              <a:lumMod val="75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628916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516728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123351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628916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516728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123351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627427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515239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121862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269067" y="2319871"/>
            <a:ext cx="1286933" cy="1588"/>
          </a:xfrm>
          <a:prstGeom prst="straightConnector1">
            <a:avLst/>
          </a:prstGeom>
          <a:ln w="200025"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5"/>
          <p:cNvSpPr txBox="1">
            <a:spLocks/>
          </p:cNvSpPr>
          <p:nvPr/>
        </p:nvSpPr>
        <p:spPr>
          <a:xfrm>
            <a:off x="570553" y="5287456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Repeatability: write a launch plan once, deploy many times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pic>
        <p:nvPicPr>
          <p:cNvPr id="39" name="Picture 38" descr="cloud icon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3872" y="4026133"/>
            <a:ext cx="2136061" cy="1599984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3843867" y="3996286"/>
            <a:ext cx="48429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5" grpId="0" animBg="1"/>
      <p:bldP spid="16" grpId="0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taldesign-hybrid-race-car-525x3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298" y="971676"/>
            <a:ext cx="2592364" cy="1668989"/>
          </a:xfrm>
          <a:prstGeom prst="rect">
            <a:avLst/>
          </a:prstGeom>
        </p:spPr>
      </p:pic>
      <p:pic>
        <p:nvPicPr>
          <p:cNvPr id="6" name="Picture 5" descr="horsedrawn_bugg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00" y="945290"/>
            <a:ext cx="1957084" cy="1252534"/>
          </a:xfrm>
          <a:prstGeom prst="rect">
            <a:avLst/>
          </a:prstGeom>
        </p:spPr>
      </p:pic>
      <p:pic>
        <p:nvPicPr>
          <p:cNvPr id="7" name="Picture 6" descr="horseless carri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96" y="911424"/>
            <a:ext cx="1920388" cy="1632329"/>
          </a:xfrm>
          <a:prstGeom prst="rect">
            <a:avLst/>
          </a:prstGeom>
        </p:spPr>
      </p:pic>
      <p:grpSp>
        <p:nvGrpSpPr>
          <p:cNvPr id="3" name="Group 26"/>
          <p:cNvGrpSpPr/>
          <p:nvPr/>
        </p:nvGrpSpPr>
        <p:grpSpPr>
          <a:xfrm>
            <a:off x="5214926" y="2535544"/>
            <a:ext cx="3728526" cy="2355095"/>
            <a:chOff x="5113328" y="2450879"/>
            <a:chExt cx="3728526" cy="2355095"/>
          </a:xfrm>
        </p:grpSpPr>
        <p:sp>
          <p:nvSpPr>
            <p:cNvPr id="24" name="Oval 23"/>
            <p:cNvSpPr/>
            <p:nvPr/>
          </p:nvSpPr>
          <p:spPr>
            <a:xfrm>
              <a:off x="5113328" y="2467812"/>
              <a:ext cx="3728526" cy="233816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05552" y="2450879"/>
              <a:ext cx="1442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New Patterns</a:t>
              </a:r>
              <a:endParaRPr lang="en-US" dirty="0"/>
            </a:p>
          </p:txBody>
        </p:sp>
      </p:grpSp>
      <p:grpSp>
        <p:nvGrpSpPr>
          <p:cNvPr id="18" name="Group 24"/>
          <p:cNvGrpSpPr/>
          <p:nvPr/>
        </p:nvGrpSpPr>
        <p:grpSpPr>
          <a:xfrm>
            <a:off x="121332" y="2484745"/>
            <a:ext cx="3728526" cy="2338162"/>
            <a:chOff x="222930" y="2417013"/>
            <a:chExt cx="3728526" cy="2338162"/>
          </a:xfrm>
        </p:grpSpPr>
        <p:sp>
          <p:nvSpPr>
            <p:cNvPr id="23" name="Oval 22"/>
            <p:cNvSpPr/>
            <p:nvPr/>
          </p:nvSpPr>
          <p:spPr>
            <a:xfrm>
              <a:off x="222930" y="2417013"/>
              <a:ext cx="3728526" cy="233816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58722" y="2534447"/>
              <a:ext cx="2190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Technical Innovations</a:t>
              </a:r>
              <a:endParaRPr lang="en-US" dirty="0"/>
            </a:p>
          </p:txBody>
        </p:sp>
      </p:grpSp>
      <p:grpSp>
        <p:nvGrpSpPr>
          <p:cNvPr id="19" name="Group 25"/>
          <p:cNvGrpSpPr/>
          <p:nvPr/>
        </p:nvGrpSpPr>
        <p:grpSpPr>
          <a:xfrm>
            <a:off x="2653771" y="3960746"/>
            <a:ext cx="3728526" cy="2368662"/>
            <a:chOff x="2653771" y="3960746"/>
            <a:chExt cx="3728526" cy="2368662"/>
          </a:xfrm>
        </p:grpSpPr>
        <p:sp>
          <p:nvSpPr>
            <p:cNvPr id="17" name="Oval 16"/>
            <p:cNvSpPr/>
            <p:nvPr/>
          </p:nvSpPr>
          <p:spPr>
            <a:xfrm>
              <a:off x="2653771" y="3991246"/>
              <a:ext cx="3728526" cy="233816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1456" y="3960746"/>
              <a:ext cx="11618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Ecosystem</a:t>
              </a:r>
              <a:endParaRPr lang="en-US" dirty="0"/>
            </a:p>
          </p:txBody>
        </p:sp>
      </p:grpSp>
      <p:pic>
        <p:nvPicPr>
          <p:cNvPr id="12" name="Picture 11" descr="road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4869" y="4425766"/>
            <a:ext cx="1434513" cy="1080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788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Horseless </a:t>
            </a:r>
            <a:r>
              <a:rPr lang="en-US" dirty="0" smtClean="0"/>
              <a:t>Carriage: Story of an Innovation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 descr="ga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5516" y="4727965"/>
            <a:ext cx="1603572" cy="1063238"/>
          </a:xfrm>
          <a:prstGeom prst="rect">
            <a:avLst/>
          </a:prstGeom>
        </p:spPr>
      </p:pic>
      <p:pic>
        <p:nvPicPr>
          <p:cNvPr id="11" name="Picture 10" descr="open min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2707" y="3026338"/>
            <a:ext cx="866676" cy="866676"/>
          </a:xfrm>
          <a:prstGeom prst="rect">
            <a:avLst/>
          </a:prstGeom>
        </p:spPr>
      </p:pic>
      <p:pic>
        <p:nvPicPr>
          <p:cNvPr id="14" name="Picture 13" descr="suburbi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7560" y="3033726"/>
            <a:ext cx="1452272" cy="934244"/>
          </a:xfrm>
          <a:prstGeom prst="rect">
            <a:avLst/>
          </a:prstGeom>
        </p:spPr>
      </p:pic>
      <p:pic>
        <p:nvPicPr>
          <p:cNvPr id="15" name="Picture 14" descr="traffic lights.jpe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0819" y="5236713"/>
            <a:ext cx="698501" cy="821766"/>
          </a:xfrm>
          <a:prstGeom prst="rect">
            <a:avLst/>
          </a:prstGeom>
        </p:spPr>
      </p:pic>
      <p:pic>
        <p:nvPicPr>
          <p:cNvPr id="16" name="Picture 15" descr="travel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6352" y="3558658"/>
            <a:ext cx="1530492" cy="1050448"/>
          </a:xfrm>
          <a:prstGeom prst="rect">
            <a:avLst/>
          </a:prstGeom>
        </p:spPr>
      </p:pic>
      <p:sp>
        <p:nvSpPr>
          <p:cNvPr id="30" name="Striped Right Arrow 29"/>
          <p:cNvSpPr/>
          <p:nvPr/>
        </p:nvSpPr>
        <p:spPr>
          <a:xfrm>
            <a:off x="2653771" y="1608669"/>
            <a:ext cx="3602581" cy="270933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69320" y="1095911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2" name="Picture 41" descr="engine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314" y="3369199"/>
            <a:ext cx="1081619" cy="789623"/>
          </a:xfrm>
          <a:prstGeom prst="rect">
            <a:avLst/>
          </a:prstGeom>
        </p:spPr>
      </p:pic>
      <p:pic>
        <p:nvPicPr>
          <p:cNvPr id="9" name="Picture 8" descr="brakes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98" y="3544149"/>
            <a:ext cx="1082675" cy="894193"/>
          </a:xfrm>
          <a:prstGeom prst="rect">
            <a:avLst/>
          </a:prstGeom>
        </p:spPr>
      </p:pic>
      <p:pic>
        <p:nvPicPr>
          <p:cNvPr id="13" name="Picture 12" descr="seatbelt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7933" y="3782973"/>
            <a:ext cx="955675" cy="751697"/>
          </a:xfrm>
          <a:prstGeom prst="rect">
            <a:avLst/>
          </a:prstGeom>
        </p:spPr>
      </p:pic>
      <p:pic>
        <p:nvPicPr>
          <p:cNvPr id="43" name="Picture 42" descr="steering wheel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4685" y="3702493"/>
            <a:ext cx="917860" cy="889680"/>
          </a:xfrm>
          <a:prstGeom prst="rect">
            <a:avLst/>
          </a:prstGeom>
        </p:spPr>
      </p:pic>
      <p:pic>
        <p:nvPicPr>
          <p:cNvPr id="44" name="Picture 43" descr="car body.jpg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3614" y="3301467"/>
            <a:ext cx="1222187" cy="857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628916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516728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123351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628916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516728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123351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627427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515239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121862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04" y="4114817"/>
            <a:ext cx="1005332" cy="1037175"/>
          </a:xfrm>
          <a:prstGeom prst="rect">
            <a:avLst/>
          </a:prstGeom>
        </p:spPr>
      </p:pic>
      <p:pic>
        <p:nvPicPr>
          <p:cNvPr id="21" name="Picture 20" descr="nimbus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994" y="4254275"/>
            <a:ext cx="1206686" cy="671219"/>
          </a:xfrm>
          <a:prstGeom prst="rect">
            <a:avLst/>
          </a:prstGeom>
        </p:spPr>
      </p:pic>
      <p:pic>
        <p:nvPicPr>
          <p:cNvPr id="22" name="Picture 21" descr="eucalyptu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187" y="4322007"/>
            <a:ext cx="1846923" cy="41247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269067" y="2319871"/>
            <a:ext cx="1286933" cy="1588"/>
          </a:xfrm>
          <a:prstGeom prst="straightConnector1">
            <a:avLst/>
          </a:prstGeom>
          <a:ln w="200025"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5"/>
          <p:cNvSpPr txBox="1">
            <a:spLocks/>
          </p:cNvSpPr>
          <p:nvPr/>
        </p:nvSpPr>
        <p:spPr>
          <a:xfrm>
            <a:off x="570553" y="5270523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Myriad Pro"/>
                <a:cs typeface="Myriad Pro"/>
              </a:rPr>
              <a:t>D</a:t>
            </a:r>
            <a:r>
              <a:rPr lang="en-US" sz="3200" noProof="0" dirty="0" err="1" smtClean="0">
                <a:latin typeface="Myriad Pro"/>
                <a:cs typeface="Myriad Pro"/>
              </a:rPr>
              <a:t>eploy</a:t>
            </a:r>
            <a:r>
              <a:rPr lang="en-US" sz="3200" noProof="0" dirty="0" smtClean="0">
                <a:latin typeface="Myriad Pro"/>
                <a:cs typeface="Myriad Pro"/>
              </a:rPr>
              <a:t> on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cloud and non-cloud resources from many providers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269067" y="3996286"/>
            <a:ext cx="64177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mazon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7467" y="4254275"/>
            <a:ext cx="16764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950643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950643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949154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836966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44358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04" y="4114817"/>
            <a:ext cx="1005332" cy="1037175"/>
          </a:xfrm>
          <a:prstGeom prst="rect">
            <a:avLst/>
          </a:prstGeom>
        </p:spPr>
      </p:pic>
      <p:pic>
        <p:nvPicPr>
          <p:cNvPr id="21" name="Picture 20" descr="nimbus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994" y="4254275"/>
            <a:ext cx="1206686" cy="671219"/>
          </a:xfrm>
          <a:prstGeom prst="rect">
            <a:avLst/>
          </a:prstGeom>
        </p:spPr>
      </p:pic>
      <p:pic>
        <p:nvPicPr>
          <p:cNvPr id="22" name="Picture 21" descr="eucalyptu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187" y="4322007"/>
            <a:ext cx="1846923" cy="41247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269067" y="2319871"/>
            <a:ext cx="1286933" cy="1588"/>
          </a:xfrm>
          <a:prstGeom prst="straightConnector1">
            <a:avLst/>
          </a:prstGeom>
          <a:ln w="200025"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5"/>
          <p:cNvSpPr txBox="1">
            <a:spLocks/>
          </p:cNvSpPr>
          <p:nvPr/>
        </p:nvSpPr>
        <p:spPr>
          <a:xfrm>
            <a:off x="570553" y="5422920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Myriad Pro"/>
                <a:cs typeface="Myriad Pro"/>
              </a:rPr>
              <a:t>Coordination of interdependent launches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269067" y="3996286"/>
            <a:ext cx="64177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mazon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7467" y="4254275"/>
            <a:ext cx="1676400" cy="6096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9" idx="2"/>
            <a:endCxn id="18" idx="0"/>
          </p:cNvCxnSpPr>
          <p:nvPr/>
        </p:nvCxnSpPr>
        <p:spPr>
          <a:xfrm rot="16200000" flipH="1">
            <a:off x="6143288" y="1455526"/>
            <a:ext cx="601762" cy="21611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8" idx="0"/>
          </p:cNvCxnSpPr>
          <p:nvPr/>
        </p:nvCxnSpPr>
        <p:spPr>
          <a:xfrm rot="16200000" flipH="1">
            <a:off x="6854489" y="2166726"/>
            <a:ext cx="618693" cy="7217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4095994" y="2541589"/>
            <a:ext cx="1588" cy="1588"/>
          </a:xfrm>
          <a:prstGeom prst="line">
            <a:avLst/>
          </a:prstGeom>
          <a:ln cap="flat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5400000">
            <a:off x="8178768" y="1611873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5400000">
            <a:off x="8185685" y="2949154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2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095994" y="2519352"/>
            <a:ext cx="3924034" cy="2382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5" grpId="0" animBg="1"/>
      <p:bldP spid="16" grpId="0"/>
      <p:bldP spid="18" grpId="0" animBg="1"/>
      <p:bldP spid="19" grpId="0"/>
      <p:bldP spid="49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950643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950643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949154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836966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44358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04" y="4114817"/>
            <a:ext cx="1005332" cy="1037175"/>
          </a:xfrm>
          <a:prstGeom prst="rect">
            <a:avLst/>
          </a:prstGeom>
        </p:spPr>
      </p:pic>
      <p:pic>
        <p:nvPicPr>
          <p:cNvPr id="21" name="Picture 20" descr="nimbus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994" y="4254275"/>
            <a:ext cx="1206686" cy="671219"/>
          </a:xfrm>
          <a:prstGeom prst="rect">
            <a:avLst/>
          </a:prstGeom>
        </p:spPr>
      </p:pic>
      <p:pic>
        <p:nvPicPr>
          <p:cNvPr id="22" name="Picture 21" descr="eucalyptu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187" y="4322007"/>
            <a:ext cx="1846923" cy="41247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269067" y="2319871"/>
            <a:ext cx="1286933" cy="1588"/>
          </a:xfrm>
          <a:prstGeom prst="straightConnector1">
            <a:avLst/>
          </a:prstGeom>
          <a:ln w="200025"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269067" y="3996286"/>
            <a:ext cx="64177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mazon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7467" y="4254275"/>
            <a:ext cx="1676400" cy="6096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9" idx="2"/>
            <a:endCxn id="18" idx="0"/>
          </p:cNvCxnSpPr>
          <p:nvPr/>
        </p:nvCxnSpPr>
        <p:spPr>
          <a:xfrm rot="16200000" flipH="1">
            <a:off x="6143288" y="1455526"/>
            <a:ext cx="601762" cy="21611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8" idx="0"/>
          </p:cNvCxnSpPr>
          <p:nvPr/>
        </p:nvCxnSpPr>
        <p:spPr>
          <a:xfrm rot="16200000" flipH="1">
            <a:off x="6854489" y="2166726"/>
            <a:ext cx="618693" cy="7217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4095994" y="2541589"/>
            <a:ext cx="1588" cy="1588"/>
          </a:xfrm>
          <a:prstGeom prst="line">
            <a:avLst/>
          </a:prstGeom>
          <a:ln cap="flat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5400000">
            <a:off x="8178768" y="1611873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5400000">
            <a:off x="8185685" y="2949154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2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095994" y="2519352"/>
            <a:ext cx="3924034" cy="2382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9104" y="1182071"/>
            <a:ext cx="521865" cy="521865"/>
          </a:xfrm>
          <a:prstGeom prst="rect">
            <a:avLst/>
          </a:prstGeom>
        </p:spPr>
      </p:pic>
      <p:pic>
        <p:nvPicPr>
          <p:cNvPr id="39" name="Picture 38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7096" y="1178402"/>
            <a:ext cx="521865" cy="521865"/>
          </a:xfrm>
          <a:prstGeom prst="rect">
            <a:avLst/>
          </a:prstGeom>
        </p:spPr>
      </p:pic>
      <p:pic>
        <p:nvPicPr>
          <p:cNvPr id="40" name="Picture 39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7239" y="2688221"/>
            <a:ext cx="521865" cy="521865"/>
          </a:xfrm>
          <a:prstGeom prst="rect">
            <a:avLst/>
          </a:prstGeom>
        </p:spPr>
      </p:pic>
      <p:pic>
        <p:nvPicPr>
          <p:cNvPr id="41" name="Picture 40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7643" y="2688221"/>
            <a:ext cx="521865" cy="521865"/>
          </a:xfrm>
          <a:prstGeom prst="rect">
            <a:avLst/>
          </a:prstGeom>
        </p:spPr>
      </p:pic>
      <p:pic>
        <p:nvPicPr>
          <p:cNvPr id="42" name="Picture 41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9095" y="2689710"/>
            <a:ext cx="521865" cy="521865"/>
          </a:xfrm>
          <a:prstGeom prst="rect">
            <a:avLst/>
          </a:prstGeom>
        </p:spPr>
      </p:pic>
      <p:sp>
        <p:nvSpPr>
          <p:cNvPr id="44" name="Content Placeholder 5"/>
          <p:cNvSpPr txBox="1">
            <a:spLocks/>
          </p:cNvSpPr>
          <p:nvPr/>
        </p:nvSpPr>
        <p:spPr>
          <a:xfrm>
            <a:off x="570553" y="5253590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Myriad Pro"/>
                <a:cs typeface="Myriad Pro"/>
              </a:rPr>
              <a:t>User-defined launch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5" grpId="0" animBg="1"/>
      <p:bldP spid="16" grpId="0"/>
      <p:bldP spid="18" grpId="0" animBg="1"/>
      <p:bldP spid="19" grpId="0"/>
      <p:bldP spid="49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950643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950643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949154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836966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44358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04" y="4114817"/>
            <a:ext cx="1005332" cy="1037175"/>
          </a:xfrm>
          <a:prstGeom prst="rect">
            <a:avLst/>
          </a:prstGeom>
        </p:spPr>
      </p:pic>
      <p:pic>
        <p:nvPicPr>
          <p:cNvPr id="21" name="Picture 20" descr="nimbus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994" y="4254275"/>
            <a:ext cx="1206686" cy="671219"/>
          </a:xfrm>
          <a:prstGeom prst="rect">
            <a:avLst/>
          </a:prstGeom>
        </p:spPr>
      </p:pic>
      <p:pic>
        <p:nvPicPr>
          <p:cNvPr id="22" name="Picture 21" descr="eucalyptu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187" y="4322007"/>
            <a:ext cx="1846923" cy="41247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269067" y="3996286"/>
            <a:ext cx="64177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mazon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7467" y="4254275"/>
            <a:ext cx="1676400" cy="6096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9" idx="2"/>
            <a:endCxn id="18" idx="0"/>
          </p:cNvCxnSpPr>
          <p:nvPr/>
        </p:nvCxnSpPr>
        <p:spPr>
          <a:xfrm rot="16200000" flipH="1">
            <a:off x="6143288" y="1455526"/>
            <a:ext cx="601762" cy="21611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8" idx="0"/>
          </p:cNvCxnSpPr>
          <p:nvPr/>
        </p:nvCxnSpPr>
        <p:spPr>
          <a:xfrm rot="16200000" flipH="1">
            <a:off x="6854489" y="2166726"/>
            <a:ext cx="618693" cy="7217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4095994" y="2541589"/>
            <a:ext cx="1588" cy="1588"/>
          </a:xfrm>
          <a:prstGeom prst="line">
            <a:avLst/>
          </a:prstGeom>
          <a:ln cap="flat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5400000">
            <a:off x="8178768" y="1611873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5400000">
            <a:off x="8185685" y="2949154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2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095994" y="2519352"/>
            <a:ext cx="3924034" cy="2382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9104" y="1182071"/>
            <a:ext cx="521865" cy="521865"/>
          </a:xfrm>
          <a:prstGeom prst="rect">
            <a:avLst/>
          </a:prstGeom>
        </p:spPr>
      </p:pic>
      <p:sp>
        <p:nvSpPr>
          <p:cNvPr id="44" name="Content Placeholder 5"/>
          <p:cNvSpPr txBox="1">
            <a:spLocks/>
          </p:cNvSpPr>
          <p:nvPr/>
        </p:nvSpPr>
        <p:spPr>
          <a:xfrm>
            <a:off x="570553" y="5253590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Myriad Pro"/>
                <a:cs typeface="Myriad Pro"/>
              </a:rPr>
              <a:t>Test-based monitoring and repair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pic>
        <p:nvPicPr>
          <p:cNvPr id="43" name="Picture 42" descr="failed test icon"/>
          <p:cNvPicPr>
            <a:picLocks noChangeAspect="1"/>
          </p:cNvPicPr>
          <p:nvPr/>
        </p:nvPicPr>
        <p:blipFill>
          <a:blip r:embed="rId11">
            <a:clrChange>
              <a:clrFrom>
                <a:srgbClr val="4A5D9E"/>
              </a:clrFrom>
              <a:clrTo>
                <a:srgbClr val="4A5D9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9428" y="1270004"/>
            <a:ext cx="425455" cy="425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5" grpId="0" animBg="1"/>
      <p:bldP spid="16" grpId="0"/>
      <p:bldP spid="18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document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6" y="1947339"/>
            <a:ext cx="856827" cy="1117600"/>
          </a:xfrm>
          <a:prstGeom prst="rect">
            <a:avLst/>
          </a:prstGeom>
        </p:spPr>
      </p:pic>
      <p:pic>
        <p:nvPicPr>
          <p:cNvPr id="6" name="Picture 5" descr="nfs serve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643" y="1270004"/>
            <a:ext cx="965200" cy="965200"/>
          </a:xfrm>
          <a:prstGeom prst="rect">
            <a:avLst/>
          </a:prstGeom>
        </p:spPr>
      </p:pic>
      <p:pic>
        <p:nvPicPr>
          <p:cNvPr id="7" name="Picture 6" descr="databas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41" y="1320804"/>
            <a:ext cx="660401" cy="660401"/>
          </a:xfrm>
          <a:prstGeom prst="rect">
            <a:avLst/>
          </a:prstGeom>
        </p:spPr>
      </p:pic>
      <p:pic>
        <p:nvPicPr>
          <p:cNvPr id="8" name="Picture 7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66" y="2950643"/>
            <a:ext cx="531280" cy="531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68310" y="1320804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07643" y="1303873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81065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5058" y="192742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2256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4" name="Picture 13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77" y="2950643"/>
            <a:ext cx="531280" cy="53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64176" y="2838455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5367" y="3445078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17" name="Picture 16" descr="web serve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29" y="2949154"/>
            <a:ext cx="531280" cy="531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29428" y="2836966"/>
            <a:ext cx="990600" cy="9144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0619" y="344358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Server</a:t>
            </a:r>
            <a:endParaRPr lang="en-US" sz="1400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04" y="4114817"/>
            <a:ext cx="1005332" cy="1037175"/>
          </a:xfrm>
          <a:prstGeom prst="rect">
            <a:avLst/>
          </a:prstGeom>
        </p:spPr>
      </p:pic>
      <p:pic>
        <p:nvPicPr>
          <p:cNvPr id="21" name="Picture 20" descr="nimbus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994" y="4254275"/>
            <a:ext cx="1206686" cy="671219"/>
          </a:xfrm>
          <a:prstGeom prst="rect">
            <a:avLst/>
          </a:prstGeom>
        </p:spPr>
      </p:pic>
      <p:pic>
        <p:nvPicPr>
          <p:cNvPr id="22" name="Picture 21" descr="eucalyptus 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187" y="4322007"/>
            <a:ext cx="1846923" cy="41247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269067" y="2319871"/>
            <a:ext cx="1286933" cy="1588"/>
          </a:xfrm>
          <a:prstGeom prst="straightConnector1">
            <a:avLst/>
          </a:prstGeom>
          <a:ln w="200025"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6017" y="1439335"/>
            <a:ext cx="131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plan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269067" y="3996286"/>
            <a:ext cx="641773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mazon 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7467" y="4254275"/>
            <a:ext cx="1676400" cy="6096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9" idx="2"/>
            <a:endCxn id="18" idx="0"/>
          </p:cNvCxnSpPr>
          <p:nvPr/>
        </p:nvCxnSpPr>
        <p:spPr>
          <a:xfrm rot="16200000" flipH="1">
            <a:off x="6143288" y="1455526"/>
            <a:ext cx="601762" cy="21611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8" idx="0"/>
          </p:cNvCxnSpPr>
          <p:nvPr/>
        </p:nvCxnSpPr>
        <p:spPr>
          <a:xfrm rot="16200000" flipH="1">
            <a:off x="6854489" y="2166726"/>
            <a:ext cx="618693" cy="7217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4095994" y="2541589"/>
            <a:ext cx="1588" cy="1588"/>
          </a:xfrm>
          <a:prstGeom prst="line">
            <a:avLst/>
          </a:prstGeom>
          <a:ln cap="flat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5400000">
            <a:off x="8178768" y="1611873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5400000">
            <a:off x="8185685" y="2949154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2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095994" y="2519352"/>
            <a:ext cx="3924034" cy="2382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9104" y="1182071"/>
            <a:ext cx="521865" cy="521865"/>
          </a:xfrm>
          <a:prstGeom prst="rect">
            <a:avLst/>
          </a:prstGeom>
        </p:spPr>
      </p:pic>
      <p:pic>
        <p:nvPicPr>
          <p:cNvPr id="39" name="Picture 38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7096" y="1178402"/>
            <a:ext cx="521865" cy="521865"/>
          </a:xfrm>
          <a:prstGeom prst="rect">
            <a:avLst/>
          </a:prstGeom>
        </p:spPr>
      </p:pic>
      <p:pic>
        <p:nvPicPr>
          <p:cNvPr id="40" name="Picture 39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7239" y="2688221"/>
            <a:ext cx="521865" cy="521865"/>
          </a:xfrm>
          <a:prstGeom prst="rect">
            <a:avLst/>
          </a:prstGeom>
        </p:spPr>
      </p:pic>
      <p:pic>
        <p:nvPicPr>
          <p:cNvPr id="41" name="Picture 40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7643" y="2688221"/>
            <a:ext cx="521865" cy="521865"/>
          </a:xfrm>
          <a:prstGeom prst="rect">
            <a:avLst/>
          </a:prstGeom>
        </p:spPr>
      </p:pic>
      <p:pic>
        <p:nvPicPr>
          <p:cNvPr id="42" name="Picture 41" descr="test i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9095" y="2689710"/>
            <a:ext cx="521865" cy="521865"/>
          </a:xfrm>
          <a:prstGeom prst="rect">
            <a:avLst/>
          </a:prstGeom>
        </p:spPr>
      </p:pic>
      <p:sp>
        <p:nvSpPr>
          <p:cNvPr id="44" name="Content Placeholder 5"/>
          <p:cNvSpPr txBox="1">
            <a:spLocks/>
          </p:cNvSpPr>
          <p:nvPr/>
        </p:nvSpPr>
        <p:spPr>
          <a:xfrm>
            <a:off x="570553" y="5253590"/>
            <a:ext cx="8229600" cy="944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Test</a:t>
            </a:r>
            <a:r>
              <a:rPr lang="en-US" sz="3200" dirty="0" smtClean="0">
                <a:latin typeface="Myriad Pro"/>
                <a:cs typeface="Myriad Pro"/>
              </a:rPr>
              <a:t>-based monitoring and  repair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5" grpId="0" animBg="1"/>
      <p:bldP spid="16" grpId="0"/>
      <p:bldP spid="18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Last but not least: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dirty="0" smtClean="0"/>
              <a:t>lightweight </a:t>
            </a:r>
            <a:r>
              <a:rPr lang="en-US" dirty="0" smtClean="0"/>
              <a:t>and easy to use</a:t>
            </a:r>
          </a:p>
          <a:p>
            <a:r>
              <a:rPr lang="en-US" dirty="0" smtClean="0"/>
              <a:t>Copy launch plan and “one click” action</a:t>
            </a:r>
          </a:p>
          <a:p>
            <a:r>
              <a:rPr lang="en-US" dirty="0" smtClean="0"/>
              <a:t>Zero configuration</a:t>
            </a:r>
          </a:p>
          <a:p>
            <a:r>
              <a:rPr lang="en-US" dirty="0" smtClean="0"/>
              <a:t>Minimal software assumptions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r>
              <a:rPr lang="en-US" dirty="0" smtClean="0"/>
              <a:t>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Nimbus Platform RC1 released last week</a:t>
            </a:r>
          </a:p>
          <a:p>
            <a:pPr lvl="1"/>
            <a:r>
              <a:rPr lang="en-US" dirty="0" smtClean="0"/>
              <a:t>Available from </a:t>
            </a:r>
            <a:r>
              <a:rPr lang="en-US" dirty="0" smtClean="0">
                <a:hlinkClick r:id="rId2"/>
              </a:rPr>
              <a:t>www.nimbusproject.org</a:t>
            </a:r>
            <a:endParaRPr lang="en-US" dirty="0" smtClean="0"/>
          </a:p>
          <a:p>
            <a:pPr lvl="1"/>
            <a:r>
              <a:rPr lang="en-US" dirty="0" smtClean="0"/>
              <a:t>Let us know what you think!</a:t>
            </a:r>
            <a:endParaRPr lang="en-US" dirty="0" smtClean="0"/>
          </a:p>
          <a:p>
            <a:r>
              <a:rPr lang="en-US" dirty="0" smtClean="0"/>
              <a:t>Extensively used in </a:t>
            </a:r>
            <a:r>
              <a:rPr lang="en-US" dirty="0" smtClean="0"/>
              <a:t>OOI</a:t>
            </a:r>
          </a:p>
          <a:p>
            <a:r>
              <a:rPr lang="en-US" b="1" i="1" dirty="0" smtClean="0">
                <a:solidFill>
                  <a:srgbClr val="953735"/>
                </a:solidFill>
              </a:rPr>
              <a:t>Paper @ </a:t>
            </a:r>
            <a:r>
              <a:rPr lang="en-US" b="1" i="1" dirty="0" err="1" smtClean="0">
                <a:solidFill>
                  <a:srgbClr val="953735"/>
                </a:solidFill>
              </a:rPr>
              <a:t>TeraGrid</a:t>
            </a:r>
            <a:r>
              <a:rPr lang="en-US" b="1" i="1" dirty="0" smtClean="0">
                <a:solidFill>
                  <a:srgbClr val="953735"/>
                </a:solidFill>
              </a:rPr>
              <a:t> 2011</a:t>
            </a:r>
            <a:endParaRPr lang="en-US" b="1" i="1" dirty="0" smtClean="0">
              <a:solidFill>
                <a:srgbClr val="953735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dirty="0" smtClean="0"/>
              <a:t> Nimbus </a:t>
            </a:r>
            <a:r>
              <a:rPr lang="en-US" dirty="0" smtClean="0"/>
              <a:t>Platform </a:t>
            </a:r>
            <a:br>
              <a:rPr lang="en-US" dirty="0" smtClean="0"/>
            </a:br>
            <a:r>
              <a:rPr lang="en-US" dirty="0" smtClean="0"/>
              <a:t>Context </a:t>
            </a:r>
            <a:r>
              <a:rPr lang="en-US" dirty="0" smtClean="0"/>
              <a:t>Broker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Broker Goals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Myriad Pro"/>
                <a:cs typeface="Myriad Pro"/>
              </a:rPr>
              <a:t>W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ork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with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</a:t>
            </a:r>
            <a:r>
              <a:rPr lang="en-US" sz="3200" dirty="0" smtClean="0">
                <a:latin typeface="Myriad Pro"/>
                <a:cs typeface="Myriad Pro"/>
              </a:rPr>
              <a:t>any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appliance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Appliance schema, can be implemented in terms of many configuration systems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Myriad Pro"/>
                <a:cs typeface="Myriad Pro"/>
              </a:rPr>
              <a:t>W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ork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with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</a:t>
            </a:r>
            <a:r>
              <a:rPr lang="en-US" sz="3200" dirty="0" smtClean="0">
                <a:latin typeface="Myriad Pro"/>
                <a:cs typeface="Myriad Pro"/>
              </a:rPr>
              <a:t>any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cloud provider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Simple and minimal conditions on generic context delivery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Myriad Pro"/>
                <a:cs typeface="Myriad Pro"/>
              </a:rPr>
              <a:t>W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ork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across multiple cloud providers, in a distributed environment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Turnkey Virtual Clusters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rot="10800000">
            <a:off x="4583113" y="3633254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1338263" y="2043909"/>
            <a:ext cx="6489700" cy="584200"/>
          </a:xfrm>
          <a:prstGeom prst="rect">
            <a:avLst/>
          </a:prstGeom>
          <a:solidFill>
            <a:schemeClr val="tx2">
              <a:lumMod val="60000"/>
              <a:lumOff val="40000"/>
              <a:alpha val="22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MPI</a:t>
            </a: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2" name="Rectangle 14"/>
          <p:cNvSpPr txBox="1">
            <a:spLocks noChangeArrowheads="1"/>
          </p:cNvSpPr>
          <p:nvPr/>
        </p:nvSpPr>
        <p:spPr>
          <a:xfrm>
            <a:off x="457200" y="4555068"/>
            <a:ext cx="8229600" cy="1503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Turnkey, tightly-coupled cluster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Shared trust/security context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Shared configuration/context information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cxnSp>
        <p:nvCxnSpPr>
          <p:cNvPr id="59" name="Curved Connector 58"/>
          <p:cNvCxnSpPr/>
          <p:nvPr/>
        </p:nvCxnSpPr>
        <p:spPr>
          <a:xfrm rot="5400000" flipH="1" flipV="1">
            <a:off x="3314700" y="-29631"/>
            <a:ext cx="1588" cy="2667000"/>
          </a:xfrm>
          <a:prstGeom prst="curvedConnector3">
            <a:avLst>
              <a:gd name="adj1" fmla="val 28257746"/>
            </a:avLst>
          </a:prstGeom>
          <a:ln w="34925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/>
          <p:nvPr/>
        </p:nvCxnSpPr>
        <p:spPr>
          <a:xfrm rot="5400000">
            <a:off x="3314700" y="1634063"/>
            <a:ext cx="1588" cy="2667000"/>
          </a:xfrm>
          <a:prstGeom prst="curvedConnector3">
            <a:avLst>
              <a:gd name="adj1" fmla="val 27191436"/>
            </a:avLst>
          </a:prstGeom>
          <a:ln w="34925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1054100" y="1265241"/>
            <a:ext cx="1854200" cy="170232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6375400" y="1265241"/>
            <a:ext cx="1854200" cy="170232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3721100" y="1265241"/>
            <a:ext cx="1854200" cy="170232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red key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1534" y="1402011"/>
            <a:ext cx="469900" cy="436808"/>
          </a:xfrm>
          <a:prstGeom prst="rect">
            <a:avLst/>
          </a:prstGeom>
        </p:spPr>
      </p:pic>
      <p:pic>
        <p:nvPicPr>
          <p:cNvPr id="69" name="Picture 68" descr="yellow key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9330" y="1402011"/>
            <a:ext cx="490940" cy="444500"/>
          </a:xfrm>
          <a:prstGeom prst="rect">
            <a:avLst/>
          </a:prstGeom>
        </p:spPr>
      </p:pic>
      <p:pic>
        <p:nvPicPr>
          <p:cNvPr id="70" name="Picture 69" descr="blue key.tif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3949" y="1402011"/>
            <a:ext cx="461433" cy="417186"/>
          </a:xfrm>
          <a:prstGeom prst="rect">
            <a:avLst/>
          </a:prstGeom>
        </p:spPr>
      </p:pic>
      <p:sp>
        <p:nvSpPr>
          <p:cNvPr id="71" name="Rounded Rectangle 70"/>
          <p:cNvSpPr/>
          <p:nvPr/>
        </p:nvSpPr>
        <p:spPr>
          <a:xfrm>
            <a:off x="1195915" y="1473202"/>
            <a:ext cx="1198033" cy="315912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846AC"/>
                </a:solidFill>
              </a:rPr>
              <a:t>hostname</a:t>
            </a:r>
            <a:endParaRPr lang="en-US" dirty="0">
              <a:solidFill>
                <a:srgbClr val="2846AC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873501" y="1460502"/>
            <a:ext cx="1198033" cy="315912"/>
          </a:xfrm>
          <a:prstGeom prst="roundRect">
            <a:avLst/>
          </a:prstGeom>
          <a:solidFill>
            <a:srgbClr val="E461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hostname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477000" y="1460502"/>
            <a:ext cx="1198033" cy="315912"/>
          </a:xfrm>
          <a:prstGeom prst="roundRect">
            <a:avLst/>
          </a:prstGeom>
          <a:solidFill>
            <a:srgbClr val="FB93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hostname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152406" y="892715"/>
            <a:ext cx="2680667" cy="12423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81511" y="1035794"/>
            <a:ext cx="2428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Isolation/</a:t>
            </a:r>
            <a:r>
              <a:rPr lang="en-US" dirty="0" smtClean="0"/>
              <a:t>virtualization</a:t>
            </a:r>
          </a:p>
          <a:p>
            <a:pPr>
              <a:buFontTx/>
              <a:buChar char="-"/>
            </a:pPr>
            <a:r>
              <a:rPr lang="en-US" dirty="0" smtClean="0"/>
              <a:t>Representation of state</a:t>
            </a:r>
          </a:p>
          <a:p>
            <a:pPr>
              <a:buFontTx/>
              <a:buChar char="-"/>
            </a:pPr>
            <a:r>
              <a:rPr lang="en-US" dirty="0" err="1" smtClean="0"/>
              <a:t>aaSes</a:t>
            </a:r>
            <a:r>
              <a:rPr lang="en-US" dirty="0" smtClean="0"/>
              <a:t> of all kinds</a:t>
            </a:r>
            <a:endParaRPr lang="en-US" dirty="0"/>
          </a:p>
        </p:txBody>
      </p:sp>
      <p:grpSp>
        <p:nvGrpSpPr>
          <p:cNvPr id="3" name="Group 26"/>
          <p:cNvGrpSpPr/>
          <p:nvPr/>
        </p:nvGrpSpPr>
        <p:grpSpPr>
          <a:xfrm>
            <a:off x="5214926" y="2552477"/>
            <a:ext cx="3728526" cy="2338162"/>
            <a:chOff x="5113328" y="2467812"/>
            <a:chExt cx="3728526" cy="2338162"/>
          </a:xfrm>
        </p:grpSpPr>
        <p:sp>
          <p:nvSpPr>
            <p:cNvPr id="24" name="Oval 23"/>
            <p:cNvSpPr/>
            <p:nvPr/>
          </p:nvSpPr>
          <p:spPr>
            <a:xfrm>
              <a:off x="5113328" y="2467812"/>
              <a:ext cx="3728526" cy="233816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05552" y="2535544"/>
              <a:ext cx="1442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New Patterns</a:t>
              </a:r>
              <a:endParaRPr lang="en-US" dirty="0"/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121332" y="2484745"/>
            <a:ext cx="3728526" cy="2338162"/>
            <a:chOff x="222930" y="2417013"/>
            <a:chExt cx="3728526" cy="2338162"/>
          </a:xfrm>
        </p:grpSpPr>
        <p:sp>
          <p:nvSpPr>
            <p:cNvPr id="23" name="Oval 22"/>
            <p:cNvSpPr/>
            <p:nvPr/>
          </p:nvSpPr>
          <p:spPr>
            <a:xfrm>
              <a:off x="222930" y="2417013"/>
              <a:ext cx="3728526" cy="233816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58722" y="2534447"/>
              <a:ext cx="2190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Technical Innovations</a:t>
              </a:r>
              <a:endParaRPr lang="en-US" dirty="0"/>
            </a:p>
          </p:txBody>
        </p:sp>
      </p:grpSp>
      <p:grpSp>
        <p:nvGrpSpPr>
          <p:cNvPr id="7" name="Group 25"/>
          <p:cNvGrpSpPr/>
          <p:nvPr/>
        </p:nvGrpSpPr>
        <p:grpSpPr>
          <a:xfrm>
            <a:off x="2653771" y="3960746"/>
            <a:ext cx="3728526" cy="2368662"/>
            <a:chOff x="2653771" y="3960746"/>
            <a:chExt cx="3728526" cy="2368662"/>
          </a:xfrm>
        </p:grpSpPr>
        <p:sp>
          <p:nvSpPr>
            <p:cNvPr id="17" name="Oval 16"/>
            <p:cNvSpPr/>
            <p:nvPr/>
          </p:nvSpPr>
          <p:spPr>
            <a:xfrm>
              <a:off x="2653771" y="3991246"/>
              <a:ext cx="3728526" cy="233816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1456" y="3960746"/>
              <a:ext cx="11618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Ecosystem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5" y="-47089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Cloud </a:t>
            </a:r>
            <a:r>
              <a:rPr lang="en-US" dirty="0" smtClean="0"/>
              <a:t>Computing</a:t>
            </a:r>
            <a:r>
              <a:rPr lang="en-US" dirty="0" smtClean="0"/>
              <a:t> </a:t>
            </a:r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0" name="Striped Right Arrow 29"/>
          <p:cNvSpPr/>
          <p:nvPr/>
        </p:nvSpPr>
        <p:spPr>
          <a:xfrm>
            <a:off x="3228510" y="1608669"/>
            <a:ext cx="3112507" cy="270933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387851" y="1095911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843219" y="1023694"/>
            <a:ext cx="2070629" cy="1239172"/>
          </a:xfrm>
          <a:prstGeom prst="cloudCallout">
            <a:avLst>
              <a:gd name="adj1" fmla="val -11171"/>
              <a:gd name="adj2" fmla="val 47183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loud Callout 32"/>
          <p:cNvSpPr/>
          <p:nvPr/>
        </p:nvSpPr>
        <p:spPr>
          <a:xfrm>
            <a:off x="6483895" y="1097634"/>
            <a:ext cx="2070629" cy="1239172"/>
          </a:xfrm>
          <a:prstGeom prst="cloudCallout">
            <a:avLst>
              <a:gd name="adj1" fmla="val -11171"/>
              <a:gd name="adj2" fmla="val 4718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74793" y="1346659"/>
            <a:ext cx="1807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Cloud Computing </a:t>
            </a:r>
          </a:p>
          <a:p>
            <a:pPr algn="ctr"/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654798" y="1317938"/>
            <a:ext cx="1807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Cloud Computing </a:t>
            </a:r>
          </a:p>
          <a:p>
            <a:pPr algn="ctr"/>
            <a:r>
              <a:rPr lang="en-US" dirty="0" smtClean="0"/>
              <a:t>Tomorrow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48214" y="3133159"/>
            <a:ext cx="27450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- Control over environment</a:t>
            </a:r>
          </a:p>
          <a:p>
            <a:r>
              <a:rPr lang="en-US" i="1" dirty="0" smtClean="0"/>
              <a:t>- Availability</a:t>
            </a:r>
          </a:p>
          <a:p>
            <a:pPr>
              <a:buFontTx/>
              <a:buChar char="-"/>
            </a:pPr>
            <a:r>
              <a:rPr lang="en-US" i="1" dirty="0" smtClean="0"/>
              <a:t> Performance &amp;Reliability</a:t>
            </a:r>
          </a:p>
          <a:p>
            <a:r>
              <a:rPr lang="en-US" i="1" dirty="0" smtClean="0"/>
              <a:t>- Security and privacy</a:t>
            </a:r>
          </a:p>
          <a:p>
            <a:r>
              <a:rPr lang="en-US" i="1" dirty="0" smtClean="0"/>
              <a:t>- Cost models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3228510" y="4644353"/>
            <a:ext cx="30895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- Appliance management</a:t>
            </a:r>
          </a:p>
          <a:p>
            <a:r>
              <a:rPr lang="en-US" i="1" dirty="0" smtClean="0"/>
              <a:t>- Platform tools</a:t>
            </a:r>
          </a:p>
          <a:p>
            <a:r>
              <a:rPr lang="en-US" i="1" dirty="0" smtClean="0"/>
              <a:t>- </a:t>
            </a:r>
            <a:r>
              <a:rPr lang="en-US" i="1" dirty="0" err="1" smtClean="0"/>
              <a:t>SLAs</a:t>
            </a:r>
            <a:r>
              <a:rPr lang="en-US" i="1" dirty="0" smtClean="0"/>
              <a:t> and legal underpinnings</a:t>
            </a:r>
          </a:p>
          <a:p>
            <a:r>
              <a:rPr lang="en-US" i="1" dirty="0" smtClean="0"/>
              <a:t>- Standards</a:t>
            </a:r>
          </a:p>
          <a:p>
            <a:r>
              <a:rPr lang="en-US" i="1" dirty="0" smtClean="0"/>
              <a:t>- Cloud markets</a:t>
            </a:r>
            <a:endParaRPr lang="en-US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6162168" y="3404822"/>
            <a:ext cx="19159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- </a:t>
            </a:r>
            <a:r>
              <a:rPr lang="en-US" i="1" dirty="0" smtClean="0"/>
              <a:t>Pay-as-you-go</a:t>
            </a:r>
            <a:endParaRPr lang="en-US" i="1" dirty="0" smtClean="0"/>
          </a:p>
          <a:p>
            <a:pPr>
              <a:buFontTx/>
              <a:buChar char="-"/>
            </a:pPr>
            <a:r>
              <a:rPr lang="en-US" i="1" dirty="0" smtClean="0"/>
              <a:t>Multi</a:t>
            </a:r>
            <a:r>
              <a:rPr lang="en-US" i="1" dirty="0" smtClean="0"/>
              <a:t>-</a:t>
            </a:r>
            <a:r>
              <a:rPr lang="en-US" i="1" dirty="0" smtClean="0"/>
              <a:t>tenancy</a:t>
            </a:r>
          </a:p>
          <a:p>
            <a:pPr>
              <a:buFontTx/>
              <a:buChar char="-"/>
            </a:pPr>
            <a:r>
              <a:rPr lang="en-US" i="1" dirty="0" smtClean="0"/>
              <a:t>Elastic computing</a:t>
            </a:r>
          </a:p>
          <a:p>
            <a:pPr>
              <a:buFontTx/>
              <a:buChar char="-"/>
            </a:pPr>
            <a:r>
              <a:rPr lang="en-US" i="1" dirty="0" smtClean="0"/>
              <a:t>Outsourcing </a:t>
            </a:r>
          </a:p>
          <a:p>
            <a:pPr>
              <a:buFontTx/>
              <a:buChar char="-"/>
            </a:pP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52533" y="294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9392" y="2878668"/>
            <a:ext cx="2531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Nimbus Infrastructure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3239" y="4308834"/>
            <a:ext cx="1986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Nimbus Platform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14565" y="2994058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Applications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 animBg="1"/>
      <p:bldP spid="34" grpId="0"/>
      <p:bldP spid="36" grpId="0"/>
      <p:bldP spid="37" grpId="0"/>
      <p:bldP spid="37" grpId="1"/>
      <p:bldP spid="38" grpId="0"/>
      <p:bldP spid="38" grpId="1"/>
      <p:bldP spid="39" grpId="0"/>
      <p:bldP spid="39" grpId="1"/>
      <p:bldP spid="26" grpId="0"/>
      <p:bldP spid="27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3"/>
          <p:cNvSpPr>
            <a:spLocks/>
          </p:cNvSpPr>
          <p:nvPr/>
        </p:nvSpPr>
        <p:spPr bwMode="auto">
          <a:xfrm>
            <a:off x="3182144" y="3712630"/>
            <a:ext cx="29337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4000" dirty="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54100" y="1265241"/>
            <a:ext cx="1854200" cy="170232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6375400" y="1265241"/>
            <a:ext cx="1854200" cy="170232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721100" y="1265241"/>
            <a:ext cx="1854200" cy="170232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Turnkey Virtual Clusters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rot="10800000">
            <a:off x="4583113" y="3633254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3"/>
          <p:cNvSpPr>
            <a:spLocks/>
          </p:cNvSpPr>
          <p:nvPr/>
        </p:nvSpPr>
        <p:spPr bwMode="auto">
          <a:xfrm>
            <a:off x="3200400" y="3750730"/>
            <a:ext cx="29337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ea typeface="Gill Sans" charset="0"/>
                <a:cs typeface="Gill Sans" charset="0"/>
              </a:rPr>
              <a:t>Context Broker</a:t>
            </a:r>
            <a:endParaRPr lang="en-US" sz="4000" dirty="0">
              <a:effectLst>
                <a:outerShdw blurRad="38100" dist="38100" dir="2700000" algn="tl">
                  <a:srgbClr val="FFFFFF"/>
                </a:outerShdw>
              </a:effectLst>
              <a:ea typeface="Gill Sans" charset="0"/>
              <a:cs typeface="Gill Sans" charset="0"/>
            </a:endParaRPr>
          </a:p>
        </p:txBody>
      </p:sp>
      <p:sp>
        <p:nvSpPr>
          <p:cNvPr id="42" name="Rectangle 14"/>
          <p:cNvSpPr txBox="1">
            <a:spLocks noChangeArrowheads="1"/>
          </p:cNvSpPr>
          <p:nvPr/>
        </p:nvSpPr>
        <p:spPr>
          <a:xfrm>
            <a:off x="457200" y="4555068"/>
            <a:ext cx="8229600" cy="1503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Turnkey, tightly-coupled cluster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Shared trust/security context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Shared configuration/context information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pic>
        <p:nvPicPr>
          <p:cNvPr id="48" name="Picture 47" descr="red key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1534" y="1402011"/>
            <a:ext cx="469900" cy="436808"/>
          </a:xfrm>
          <a:prstGeom prst="rect">
            <a:avLst/>
          </a:prstGeom>
        </p:spPr>
      </p:pic>
      <p:pic>
        <p:nvPicPr>
          <p:cNvPr id="49" name="Picture 48" descr="yellow key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9330" y="1402011"/>
            <a:ext cx="490940" cy="444500"/>
          </a:xfrm>
          <a:prstGeom prst="rect">
            <a:avLst/>
          </a:prstGeom>
        </p:spPr>
      </p:pic>
      <p:pic>
        <p:nvPicPr>
          <p:cNvPr id="50" name="Picture 49" descr="blue key.tif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3949" y="1402011"/>
            <a:ext cx="461433" cy="417186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1195915" y="1473202"/>
            <a:ext cx="1198033" cy="315912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846AC"/>
                </a:solidFill>
              </a:rPr>
              <a:t>hostname</a:t>
            </a:r>
            <a:endParaRPr lang="en-US" dirty="0">
              <a:solidFill>
                <a:srgbClr val="2846AC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873501" y="1460502"/>
            <a:ext cx="1198033" cy="315912"/>
          </a:xfrm>
          <a:prstGeom prst="roundRect">
            <a:avLst/>
          </a:prstGeom>
          <a:solidFill>
            <a:srgbClr val="E461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hostname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477000" y="1460502"/>
            <a:ext cx="1198033" cy="315912"/>
          </a:xfrm>
          <a:prstGeom prst="roundRect">
            <a:avLst/>
          </a:prstGeom>
          <a:solidFill>
            <a:srgbClr val="FB93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hostname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44" idx="2"/>
            <a:endCxn id="64" idx="0"/>
          </p:cNvCxnSpPr>
          <p:nvPr/>
        </p:nvCxnSpPr>
        <p:spPr>
          <a:xfrm rot="16200000" flipH="1">
            <a:off x="2942564" y="2006199"/>
            <a:ext cx="745067" cy="266779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6" idx="2"/>
            <a:endCxn id="64" idx="0"/>
          </p:cNvCxnSpPr>
          <p:nvPr/>
        </p:nvCxnSpPr>
        <p:spPr>
          <a:xfrm rot="16200000" flipH="1">
            <a:off x="4276064" y="3339699"/>
            <a:ext cx="745067" cy="79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5" idx="2"/>
            <a:endCxn id="64" idx="0"/>
          </p:cNvCxnSpPr>
          <p:nvPr/>
        </p:nvCxnSpPr>
        <p:spPr>
          <a:xfrm rot="5400000">
            <a:off x="5603214" y="2013343"/>
            <a:ext cx="745067" cy="265350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red key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3949" y="1870323"/>
            <a:ext cx="469900" cy="436808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1195916" y="1928814"/>
            <a:ext cx="1198033" cy="315912"/>
          </a:xfrm>
          <a:prstGeom prst="roundRect">
            <a:avLst/>
          </a:prstGeom>
          <a:solidFill>
            <a:srgbClr val="E461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hostname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5" name="Picture 34" descr="red key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5033" y="1870323"/>
            <a:ext cx="469900" cy="436808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6477000" y="1928814"/>
            <a:ext cx="1198033" cy="315912"/>
          </a:xfrm>
          <a:prstGeom prst="roundRect">
            <a:avLst/>
          </a:prstGeom>
          <a:solidFill>
            <a:srgbClr val="E461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hostname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" name="Picture 39" descr="blue key.tif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3867" y="1838819"/>
            <a:ext cx="461433" cy="417186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3915833" y="1910010"/>
            <a:ext cx="1198033" cy="315912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846AC"/>
                </a:solidFill>
              </a:rPr>
              <a:t>hostname</a:t>
            </a:r>
            <a:endParaRPr lang="en-US" dirty="0">
              <a:solidFill>
                <a:srgbClr val="2846AC"/>
              </a:solidFill>
            </a:endParaRPr>
          </a:p>
        </p:txBody>
      </p:sp>
      <p:pic>
        <p:nvPicPr>
          <p:cNvPr id="43" name="Picture 42" descr="blue key.tif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3500" y="2307131"/>
            <a:ext cx="461433" cy="417186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6485466" y="2378322"/>
            <a:ext cx="1198033" cy="315912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846AC"/>
                </a:solidFill>
              </a:rPr>
              <a:t>hostname</a:t>
            </a:r>
            <a:endParaRPr lang="en-US" dirty="0">
              <a:solidFill>
                <a:srgbClr val="2846AC"/>
              </a:solidFill>
            </a:endParaRPr>
          </a:p>
        </p:txBody>
      </p:sp>
      <p:pic>
        <p:nvPicPr>
          <p:cNvPr id="51" name="Picture 50" descr="yellow key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4360" y="2349914"/>
            <a:ext cx="490940" cy="444500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3882030" y="2408405"/>
            <a:ext cx="1198033" cy="315912"/>
          </a:xfrm>
          <a:prstGeom prst="roundRect">
            <a:avLst/>
          </a:prstGeom>
          <a:solidFill>
            <a:srgbClr val="FB93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hostname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4" name="Picture 53" descr="yellow key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4442" y="2378322"/>
            <a:ext cx="490940" cy="444500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1162112" y="2436813"/>
            <a:ext cx="1198033" cy="315912"/>
          </a:xfrm>
          <a:prstGeom prst="roundRect">
            <a:avLst/>
          </a:prstGeom>
          <a:solidFill>
            <a:srgbClr val="FB93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hostname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5" grpId="0" animBg="1"/>
      <p:bldP spid="34" grpId="0" animBg="1"/>
      <p:bldP spid="36" grpId="0" animBg="1"/>
      <p:bldP spid="41" grpId="0" animBg="1"/>
      <p:bldP spid="47" grpId="0" animBg="1"/>
      <p:bldP spid="52" grpId="0" animBg="1"/>
      <p:bldP spid="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0"/>
          <p:cNvSpPr>
            <a:spLocks/>
          </p:cNvSpPr>
          <p:nvPr/>
        </p:nvSpPr>
        <p:spPr bwMode="auto">
          <a:xfrm>
            <a:off x="565151" y="1066812"/>
            <a:ext cx="2146300" cy="1101725"/>
          </a:xfrm>
          <a:prstGeom prst="roundRect">
            <a:avLst>
              <a:gd name="adj" fmla="val 9375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ctr" eaLnBrk="1" hangingPunct="1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ctr" eaLnBrk="1" hangingPunct="1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53629" y="1701813"/>
            <a:ext cx="1552408" cy="415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Broker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6026150" y="1066812"/>
            <a:ext cx="2889250" cy="1941513"/>
          </a:xfrm>
          <a:prstGeom prst="roundRect">
            <a:avLst>
              <a:gd name="adj" fmla="val 6046"/>
            </a:avLst>
          </a:prstGeom>
          <a:solidFill>
            <a:srgbClr val="CCCCCC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6568018" y="1752633"/>
            <a:ext cx="1828800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>
            <a:off x="387350" y="4643450"/>
            <a:ext cx="8153400" cy="1401750"/>
          </a:xfrm>
          <a:prstGeom prst="roundRect">
            <a:avLst>
              <a:gd name="adj" fmla="val 24588"/>
            </a:avLst>
          </a:prstGeom>
          <a:solidFill>
            <a:srgbClr val="CCCCCC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2624666" y="4643450"/>
            <a:ext cx="3621087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400" dirty="0" smtClean="0">
                <a:ea typeface="Gill Sans" charset="0"/>
                <a:cs typeface="Gill Sans" charset="0"/>
                <a:sym typeface="Gill Sans" charset="0"/>
              </a:rPr>
              <a:t>Infrastructure-as-a-Service</a:t>
            </a:r>
            <a:endParaRPr lang="en-US" sz="2400" dirty="0"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AutoShape 11"/>
          <p:cNvSpPr>
            <a:spLocks/>
          </p:cNvSpPr>
          <p:nvPr/>
        </p:nvSpPr>
        <p:spPr bwMode="auto">
          <a:xfrm>
            <a:off x="882650" y="3263912"/>
            <a:ext cx="1246188" cy="547688"/>
          </a:xfrm>
          <a:prstGeom prst="roundRect">
            <a:avLst>
              <a:gd name="adj" fmla="val 31912"/>
            </a:avLst>
          </a:prstGeom>
          <a:solidFill>
            <a:srgbClr val="CCCCCC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Client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1403350" y="2208225"/>
            <a:ext cx="1588" cy="1062037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rot="10800000">
            <a:off x="1695450" y="2208225"/>
            <a:ext cx="1588" cy="104775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1820863" y="2370150"/>
            <a:ext cx="1450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i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address of Ctx Broker</a:t>
            </a:r>
          </a:p>
          <a:p>
            <a:pPr eaLnBrk="1" hangingPunct="1"/>
            <a:r>
              <a:rPr lang="en-US" sz="1400" i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context id</a:t>
            </a:r>
          </a:p>
          <a:p>
            <a:pPr eaLnBrk="1" hangingPunct="1"/>
            <a:r>
              <a:rPr lang="en-US" sz="1400" i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secret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 bwMode="auto">
          <a:xfrm>
            <a:off x="496888" y="2432062"/>
            <a:ext cx="73342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eaLnBrk="1" hangingPunct="1"/>
            <a:r>
              <a:rPr lang="en-US" sz="1400" i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create</a:t>
            </a:r>
          </a:p>
          <a:p>
            <a:pPr algn="r" eaLnBrk="1" hangingPunct="1"/>
            <a:r>
              <a:rPr lang="en-US" sz="1400" i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context</a:t>
            </a:r>
          </a:p>
        </p:txBody>
      </p:sp>
      <p:sp>
        <p:nvSpPr>
          <p:cNvPr id="17" name="Rectangle 16"/>
          <p:cNvSpPr>
            <a:spLocks/>
          </p:cNvSpPr>
          <p:nvPr/>
        </p:nvSpPr>
        <p:spPr bwMode="auto">
          <a:xfrm>
            <a:off x="836696" y="1764363"/>
            <a:ext cx="155240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dirty="0">
                <a:ea typeface="Gill Sans" charset="0"/>
                <a:cs typeface="Gill Sans" charset="0"/>
                <a:sym typeface="Gill Sans" charset="0"/>
              </a:rPr>
              <a:t>Context Object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rot="10800000">
            <a:off x="1554163" y="3860812"/>
            <a:ext cx="1587" cy="771525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7473950" y="3008325"/>
            <a:ext cx="0" cy="16351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6911409" y="1143379"/>
            <a:ext cx="102930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000" dirty="0">
                <a:ea typeface="Gill Sans" charset="0"/>
                <a:cs typeface="Gill Sans" charset="0"/>
                <a:sym typeface="Gill Sans" charset="0"/>
              </a:rPr>
              <a:t>Appliance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3189288" y="1474800"/>
            <a:ext cx="2286000" cy="1587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rot="10800000">
            <a:off x="3206750" y="1752612"/>
            <a:ext cx="2268538" cy="1588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/>
          </p:cNvSpPr>
          <p:nvPr/>
        </p:nvSpPr>
        <p:spPr bwMode="auto">
          <a:xfrm>
            <a:off x="4047741" y="1168641"/>
            <a:ext cx="657995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400" i="1">
                <a:ea typeface="Gill Sans" charset="0"/>
                <a:cs typeface="Gill Sans" charset="0"/>
                <a:sym typeface="Gill Sans" charset="0"/>
              </a:rPr>
              <a:t>provides</a:t>
            </a:r>
          </a:p>
        </p:txBody>
      </p:sp>
      <p:sp>
        <p:nvSpPr>
          <p:cNvPr id="24" name="Rectangle 23"/>
          <p:cNvSpPr>
            <a:spLocks/>
          </p:cNvSpPr>
          <p:nvPr/>
        </p:nvSpPr>
        <p:spPr bwMode="auto">
          <a:xfrm>
            <a:off x="4051857" y="1854441"/>
            <a:ext cx="6338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400" i="1">
                <a:ea typeface="Gill Sans" charset="0"/>
                <a:cs typeface="Gill Sans" charset="0"/>
                <a:sym typeface="Gill Sans" charset="0"/>
              </a:rPr>
              <a:t>requires</a:t>
            </a:r>
          </a:p>
        </p:txBody>
      </p:sp>
      <p:sp>
        <p:nvSpPr>
          <p:cNvPr id="25" name="Rectangle 24"/>
          <p:cNvSpPr>
            <a:spLocks/>
          </p:cNvSpPr>
          <p:nvPr/>
        </p:nvSpPr>
        <p:spPr bwMode="auto">
          <a:xfrm>
            <a:off x="6568018" y="1849469"/>
            <a:ext cx="1828800" cy="792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 i="1" dirty="0">
                <a:solidFill>
                  <a:srgbClr val="FFFFFF"/>
                </a:solidFill>
                <a:ea typeface="Gill Sans" charset="0"/>
                <a:cs typeface="Gill Sans" charset="0"/>
                <a:sym typeface="Gill Sans" charset="0"/>
              </a:rPr>
              <a:t>address of </a:t>
            </a:r>
            <a:r>
              <a:rPr lang="en-US" sz="1400" i="1" dirty="0" err="1">
                <a:solidFill>
                  <a:srgbClr val="FFFFFF"/>
                </a:solidFill>
                <a:ea typeface="Gill Sans" charset="0"/>
                <a:cs typeface="Gill Sans" charset="0"/>
                <a:sym typeface="Gill Sans" charset="0"/>
              </a:rPr>
              <a:t>Ctx</a:t>
            </a:r>
            <a:r>
              <a:rPr lang="en-US" sz="1400" i="1" dirty="0">
                <a:solidFill>
                  <a:srgbClr val="FFFFFF"/>
                </a:solidFill>
                <a:ea typeface="Gill Sans" charset="0"/>
                <a:cs typeface="Gill Sans" charset="0"/>
                <a:sym typeface="Gill Sans" charset="0"/>
              </a:rPr>
              <a:t> Broker</a:t>
            </a:r>
          </a:p>
          <a:p>
            <a:pPr algn="ctr" eaLnBrk="1" hangingPunct="1"/>
            <a:r>
              <a:rPr lang="en-US" sz="1400" i="1" dirty="0">
                <a:solidFill>
                  <a:srgbClr val="FFFFFF"/>
                </a:solidFill>
                <a:ea typeface="Gill Sans" charset="0"/>
                <a:cs typeface="Gill Sans" charset="0"/>
                <a:sym typeface="Gill Sans" charset="0"/>
              </a:rPr>
              <a:t>context id</a:t>
            </a:r>
          </a:p>
          <a:p>
            <a:pPr algn="ctr" eaLnBrk="1" hangingPunct="1"/>
            <a:r>
              <a:rPr lang="en-US" sz="1400" i="1" dirty="0">
                <a:solidFill>
                  <a:srgbClr val="FFFFFF"/>
                </a:solidFill>
                <a:ea typeface="Gill Sans" charset="0"/>
                <a:cs typeface="Gill Sans" charset="0"/>
                <a:sym typeface="Gill Sans" charset="0"/>
              </a:rPr>
              <a:t>secret</a:t>
            </a:r>
          </a:p>
        </p:txBody>
      </p:sp>
      <p:sp>
        <p:nvSpPr>
          <p:cNvPr id="26" name="Rectangle 25"/>
          <p:cNvSpPr>
            <a:spLocks/>
          </p:cNvSpPr>
          <p:nvPr/>
        </p:nvSpPr>
        <p:spPr bwMode="auto">
          <a:xfrm>
            <a:off x="785897" y="1091784"/>
            <a:ext cx="155240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000" dirty="0">
                <a:ea typeface="Gill Sans" charset="0"/>
                <a:cs typeface="Gill Sans" charset="0"/>
                <a:sym typeface="Gill Sans" charset="0"/>
              </a:rPr>
              <a:t>Context Broker</a:t>
            </a:r>
          </a:p>
        </p:txBody>
      </p:sp>
      <p:pic>
        <p:nvPicPr>
          <p:cNvPr id="27" name="Picture 26" descr="openstacklogo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4181" y="5029200"/>
            <a:ext cx="946485" cy="976464"/>
          </a:xfrm>
          <a:prstGeom prst="rect">
            <a:avLst/>
          </a:prstGeom>
        </p:spPr>
      </p:pic>
      <p:pic>
        <p:nvPicPr>
          <p:cNvPr id="28" name="Picture 27" descr="nimbus log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2540" y="5151724"/>
            <a:ext cx="1206686" cy="671219"/>
          </a:xfrm>
          <a:prstGeom prst="rect">
            <a:avLst/>
          </a:prstGeom>
        </p:spPr>
      </p:pic>
      <p:pic>
        <p:nvPicPr>
          <p:cNvPr id="29" name="Picture 28" descr="eucalyptus logo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3882" y="5249329"/>
            <a:ext cx="1846923" cy="412479"/>
          </a:xfrm>
          <a:prstGeom prst="rect">
            <a:avLst/>
          </a:prstGeom>
        </p:spPr>
      </p:pic>
      <p:pic>
        <p:nvPicPr>
          <p:cNvPr id="30" name="Picture 29" descr="amazon logo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6281" y="5151724"/>
            <a:ext cx="16764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 animBg="1"/>
      <p:bldP spid="13" grpId="0" animBg="1"/>
      <p:bldP spid="14" grpId="0" animBg="1"/>
      <p:bldP spid="15" grpId="0" autoUpdateAnimBg="0"/>
      <p:bldP spid="16" grpId="0" autoUpdateAnimBg="0"/>
      <p:bldP spid="17" grpId="0" autoUpdateAnimBg="0"/>
      <p:bldP spid="18" grpId="0" animBg="1"/>
      <p:bldP spid="19" grpId="0" animBg="1"/>
      <p:bldP spid="21" grpId="0" animBg="1"/>
      <p:bldP spid="22" grpId="0" animBg="1"/>
      <p:bldP spid="23" grpId="0" autoUpdateAnimBg="0"/>
      <p:bldP spid="24" grpId="0" autoUpdateAnimBg="0"/>
      <p:bldP spid="2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Broker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143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Release history:</a:t>
            </a:r>
          </a:p>
          <a:p>
            <a:pPr lvl="1"/>
            <a:r>
              <a:rPr lang="en-US" dirty="0" smtClean="0"/>
              <a:t>In alpha since 08/07 </a:t>
            </a:r>
          </a:p>
          <a:p>
            <a:pPr lvl="1"/>
            <a:r>
              <a:rPr lang="en-US" dirty="0" smtClean="0"/>
              <a:t>Initially released as a service in 2008</a:t>
            </a:r>
          </a:p>
          <a:p>
            <a:pPr lvl="1"/>
            <a:r>
              <a:rPr lang="en-US" dirty="0" smtClean="0"/>
              <a:t>Source code released in Nimbus 2.3 02/10</a:t>
            </a:r>
          </a:p>
          <a:p>
            <a:pPr lvl="1"/>
            <a:r>
              <a:rPr lang="en-US" dirty="0" smtClean="0"/>
              <a:t>Many updates since then</a:t>
            </a:r>
          </a:p>
          <a:p>
            <a:r>
              <a:rPr lang="en-US" dirty="0" smtClean="0"/>
              <a:t>Both SOAP and REST interfaces</a:t>
            </a:r>
          </a:p>
          <a:p>
            <a:r>
              <a:rPr lang="en-US" dirty="0" smtClean="0"/>
              <a:t>Integrates with Chef</a:t>
            </a:r>
          </a:p>
          <a:p>
            <a:r>
              <a:rPr lang="en-US" dirty="0" smtClean="0"/>
              <a:t>Used for contextualizing hundreds of images for production runs</a:t>
            </a:r>
          </a:p>
          <a:p>
            <a:r>
              <a:rPr lang="en-US" dirty="0" err="1" smtClean="0"/>
              <a:t>Contextualizable</a:t>
            </a:r>
            <a:r>
              <a:rPr lang="en-US" dirty="0" smtClean="0"/>
              <a:t> images on Science Clouds marketplace</a:t>
            </a:r>
          </a:p>
          <a:p>
            <a:r>
              <a:rPr lang="en-US" dirty="0" smtClean="0"/>
              <a:t>Used and extended by OOI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0" y="5418650"/>
            <a:ext cx="793030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Paper: </a:t>
            </a:r>
            <a:r>
              <a:rPr lang="en-US" i="1" dirty="0" err="1"/>
              <a:t>Keahey&amp;Freeman</a:t>
            </a:r>
            <a:r>
              <a:rPr lang="en-US" i="1" dirty="0"/>
              <a:t>,</a:t>
            </a:r>
            <a:r>
              <a:rPr lang="en-US" i="1" dirty="0" smtClean="0"/>
              <a:t> “Contextualization</a:t>
            </a:r>
            <a:r>
              <a:rPr lang="en-US" i="1" dirty="0"/>
              <a:t>: Providing</a:t>
            </a:r>
            <a:r>
              <a:rPr lang="en-US" i="1" dirty="0" smtClean="0"/>
              <a:t> One</a:t>
            </a:r>
            <a:r>
              <a:rPr lang="en-US" i="1" dirty="0"/>
              <a:t>-Click Virtual </a:t>
            </a:r>
            <a:r>
              <a:rPr lang="en-US" i="1" dirty="0" smtClean="0"/>
              <a:t>Clusters”, </a:t>
            </a:r>
          </a:p>
          <a:p>
            <a:r>
              <a:rPr lang="en-US" i="1" dirty="0" err="1" smtClean="0"/>
              <a:t>eScience</a:t>
            </a:r>
            <a:r>
              <a:rPr lang="en-US" i="1" dirty="0" smtClean="0"/>
              <a:t> </a:t>
            </a:r>
            <a:r>
              <a:rPr lang="en-US" i="1" dirty="0"/>
              <a:t>2008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Elastic Scaling, Reliability and High Availability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57200" y="4622772"/>
            <a:ext cx="3877733" cy="13610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Elasticity, Reliability and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391" y="1532468"/>
            <a:ext cx="413173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2008: The ALICE proof-of-concept</a:t>
            </a:r>
          </a:p>
          <a:p>
            <a:r>
              <a:rPr lang="en-US" dirty="0" smtClean="0"/>
              <a:t>2009: </a:t>
            </a:r>
            <a:r>
              <a:rPr lang="en-US" dirty="0" err="1" smtClean="0"/>
              <a:t>ElasticSite</a:t>
            </a:r>
            <a:r>
              <a:rPr lang="en-US" dirty="0" smtClean="0"/>
              <a:t> prototype</a:t>
            </a:r>
          </a:p>
          <a:p>
            <a:r>
              <a:rPr lang="en-US" dirty="0" smtClean="0"/>
              <a:t>2009: OOI pilot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4" descr="AliEn-on-Nimbus-Cloud-zoomed-o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5" y="1332973"/>
            <a:ext cx="4157133" cy="250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aul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5" y="3009775"/>
            <a:ext cx="4275664" cy="2361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62752" y="3043641"/>
            <a:ext cx="327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Paper: “Elastic Site”, </a:t>
            </a:r>
            <a:r>
              <a:rPr lang="en-US" dirty="0" err="1" smtClean="0"/>
              <a:t>CCGrid</a:t>
            </a:r>
            <a:r>
              <a:rPr lang="en-US" dirty="0" smtClean="0"/>
              <a:t> 2010</a:t>
            </a:r>
            <a:endParaRPr lang="en-US" dirty="0"/>
          </a:p>
        </p:txBody>
      </p:sp>
      <p:pic>
        <p:nvPicPr>
          <p:cNvPr id="10" name="Picture 5" descr="cpe_sched_overview.t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9269" y="4622772"/>
            <a:ext cx="4005263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49666" y="4591492"/>
            <a:ext cx="289280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Challenge: </a:t>
            </a:r>
          </a:p>
          <a:p>
            <a:pPr algn="ctr"/>
            <a:r>
              <a:rPr lang="en-US" sz="2400" i="1" dirty="0" smtClean="0"/>
              <a:t>a generic HA</a:t>
            </a:r>
          </a:p>
          <a:p>
            <a:pPr algn="ctr"/>
            <a:r>
              <a:rPr lang="en-US" sz="2400" i="1" dirty="0" smtClean="0"/>
              <a:t> elastic service model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46289" y="848145"/>
            <a:ext cx="6397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Elasticity and reliability are different sides of the same coin.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build="p"/>
      <p:bldP spid="9" grpId="0"/>
      <p:bldP spid="11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Elasticity, Reliability and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068" y="1159942"/>
            <a:ext cx="5571066" cy="511174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Assumption: a workload queue</a:t>
            </a:r>
          </a:p>
          <a:p>
            <a:pPr lvl="1"/>
            <a:r>
              <a:rPr lang="en-US" dirty="0" err="1" smtClean="0"/>
              <a:t>ALiEn</a:t>
            </a:r>
            <a:r>
              <a:rPr lang="en-US" dirty="0" smtClean="0"/>
              <a:t>, PBS, AMQP,…</a:t>
            </a:r>
          </a:p>
          <a:p>
            <a:r>
              <a:rPr lang="en-US" dirty="0" smtClean="0"/>
              <a:t>React to sensor information</a:t>
            </a:r>
          </a:p>
          <a:p>
            <a:pPr lvl="1"/>
            <a:r>
              <a:rPr lang="en-US" dirty="0" smtClean="0"/>
              <a:t>Queue, deployment status, VM health…</a:t>
            </a:r>
          </a:p>
          <a:p>
            <a:r>
              <a:rPr lang="en-US" dirty="0" smtClean="0"/>
              <a:t>Evaluate against policies</a:t>
            </a:r>
          </a:p>
          <a:p>
            <a:r>
              <a:rPr lang="en-US" dirty="0" smtClean="0"/>
              <a:t>Scale to demand</a:t>
            </a:r>
          </a:p>
          <a:p>
            <a:pPr lvl="1"/>
            <a:r>
              <a:rPr lang="en-US" dirty="0" smtClean="0"/>
              <a:t>Across different cloud providers </a:t>
            </a:r>
          </a:p>
          <a:p>
            <a:pPr lvl="1"/>
            <a:r>
              <a:rPr lang="en-US" dirty="0" smtClean="0"/>
              <a:t>Use contextualization to integrate machines across hybrid clouds</a:t>
            </a:r>
            <a:endParaRPr lang="en-US" dirty="0" smtClean="0"/>
          </a:p>
          <a:p>
            <a:pPr lvl="1"/>
            <a:r>
              <a:rPr lang="en-US" dirty="0" smtClean="0"/>
              <a:t>Scalable</a:t>
            </a:r>
            <a:r>
              <a:rPr lang="en-US" dirty="0" smtClean="0"/>
              <a:t>: latest tests scale to 100s of nodes on EC2, target is </a:t>
            </a:r>
            <a:r>
              <a:rPr lang="en-US" dirty="0" smtClean="0"/>
              <a:t>thousands</a:t>
            </a:r>
          </a:p>
          <a:p>
            <a:pPr lvl="1"/>
            <a:r>
              <a:rPr lang="en-US" dirty="0" smtClean="0"/>
              <a:t>Highly Available – designed to support resiliency of all components</a:t>
            </a:r>
            <a:endParaRPr lang="en-US" dirty="0" smtClean="0"/>
          </a:p>
          <a:p>
            <a:r>
              <a:rPr lang="en-US" dirty="0" smtClean="0"/>
              <a:t>Release</a:t>
            </a:r>
            <a:r>
              <a:rPr lang="en-US" dirty="0" smtClean="0"/>
              <a:t> later in </a:t>
            </a:r>
            <a:r>
              <a:rPr lang="en-US" dirty="0" smtClean="0"/>
              <a:t>2011</a:t>
            </a:r>
          </a:p>
          <a:p>
            <a:pPr lvl="1"/>
            <a:r>
              <a:rPr lang="en-US" dirty="0" smtClean="0"/>
              <a:t>Customizable to input, policy, decision engine, provider, etc.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54614" y="1532468"/>
            <a:ext cx="191083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Start with a queue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9048" y="2235200"/>
            <a:ext cx="256196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Other sensor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07194" y="3759201"/>
            <a:ext cx="200567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Provision resources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2622" y="3032669"/>
            <a:ext cx="131482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Apply Policy</a:t>
            </a:r>
            <a:endParaRPr lang="en-US" dirty="0"/>
          </a:p>
        </p:txBody>
      </p:sp>
      <p:sp>
        <p:nvSpPr>
          <p:cNvPr id="13" name="Cloud Callout 12"/>
          <p:cNvSpPr/>
          <p:nvPr/>
        </p:nvSpPr>
        <p:spPr>
          <a:xfrm>
            <a:off x="5808134" y="4690540"/>
            <a:ext cx="1286930" cy="741370"/>
          </a:xfrm>
          <a:prstGeom prst="cloudCallout">
            <a:avLst>
              <a:gd name="adj1" fmla="val -9358"/>
              <a:gd name="adj2" fmla="val 99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6566754" y="5635106"/>
            <a:ext cx="1910837" cy="741370"/>
          </a:xfrm>
          <a:prstGeom prst="cloudCallout">
            <a:avLst>
              <a:gd name="adj1" fmla="val -9358"/>
              <a:gd name="adj2" fmla="val 99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7823197" y="4690540"/>
            <a:ext cx="1032933" cy="741370"/>
          </a:xfrm>
          <a:prstGeom prst="cloudCallout">
            <a:avLst>
              <a:gd name="adj1" fmla="val -9358"/>
              <a:gd name="adj2" fmla="val 99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EC2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7343332" y="2068500"/>
            <a:ext cx="3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295964" y="2818600"/>
            <a:ext cx="4281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7331432" y="3580601"/>
            <a:ext cx="3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</p:cNvCxnSpPr>
          <p:nvPr/>
        </p:nvCxnSpPr>
        <p:spPr>
          <a:xfrm rot="16200000" flipH="1">
            <a:off x="6762817" y="4875748"/>
            <a:ext cx="1506572" cy="12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2"/>
          </p:cNvCxnSpPr>
          <p:nvPr/>
        </p:nvCxnSpPr>
        <p:spPr>
          <a:xfrm rot="5400000">
            <a:off x="6949550" y="4172448"/>
            <a:ext cx="604398" cy="5165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2"/>
            <a:endCxn id="15" idx="3"/>
          </p:cNvCxnSpPr>
          <p:nvPr/>
        </p:nvCxnSpPr>
        <p:spPr>
          <a:xfrm rot="16200000" flipH="1">
            <a:off x="7622650" y="4015915"/>
            <a:ext cx="604396" cy="8296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Scientific Applications on Infrastructure Clouds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/>
          </p:cNvSpPr>
          <p:nvPr>
            <p:ph sz="half" idx="1"/>
          </p:nvPr>
        </p:nvSpPr>
        <p:spPr>
          <a:xfrm>
            <a:off x="304779" y="1278468"/>
            <a:ext cx="4038600" cy="48476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STAR: a nuclear physics experiment at Brookhaven National Laboratory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Nimbus Science Clouds -&gt; EC2 runs</a:t>
            </a:r>
          </a:p>
          <a:p>
            <a:pPr lvl="1"/>
            <a:r>
              <a:rPr lang="en-US" dirty="0" smtClean="0"/>
              <a:t>Virtual OSG clusters with Nimbus Context Broker</a:t>
            </a:r>
          </a:p>
          <a:p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Production runs on EC2 since 2007</a:t>
            </a:r>
          </a:p>
          <a:p>
            <a:pPr lvl="1"/>
            <a:r>
              <a:rPr lang="en-US" dirty="0" smtClean="0"/>
              <a:t>The Quark Matter 2009 deadline: producing just-in time results</a:t>
            </a:r>
          </a:p>
          <a:p>
            <a:pPr lvl="1"/>
            <a:r>
              <a:rPr lang="en-US" dirty="0" smtClean="0"/>
              <a:t>The small issues of cost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18894" y="271760"/>
            <a:ext cx="386949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 i="1" dirty="0">
                <a:latin typeface="Arial" charset="0"/>
              </a:rPr>
              <a:t>Work by Jerome </a:t>
            </a:r>
            <a:r>
              <a:rPr lang="en-US" sz="1800" i="1" dirty="0" err="1" smtClean="0">
                <a:latin typeface="Arial" charset="0"/>
              </a:rPr>
              <a:t>Lauret</a:t>
            </a:r>
            <a:r>
              <a:rPr lang="en-US" sz="1800" i="1" dirty="0" smtClean="0">
                <a:latin typeface="Arial" charset="0"/>
              </a:rPr>
              <a:t> </a:t>
            </a:r>
            <a:r>
              <a:rPr lang="en-US" i="1" dirty="0" smtClean="0">
                <a:latin typeface="Arial" charset="0"/>
              </a:rPr>
              <a:t>(BNL) et al.</a:t>
            </a:r>
            <a:endParaRPr lang="en-US" sz="1800" i="1" dirty="0">
              <a:latin typeface="Arial" charset="0"/>
            </a:endParaRPr>
          </a:p>
        </p:txBody>
      </p:sp>
      <p:pic>
        <p:nvPicPr>
          <p:cNvPr id="9" name="Picture 4" descr="star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134653"/>
            <a:ext cx="34290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800px-CMB_Timeline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5991" y="1244601"/>
            <a:ext cx="39624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4343400" y="4108825"/>
            <a:ext cx="4800600" cy="890138"/>
            <a:chOff x="4343400" y="4345887"/>
            <a:chExt cx="4800600" cy="890138"/>
          </a:xfrm>
        </p:grpSpPr>
        <p:pic>
          <p:nvPicPr>
            <p:cNvPr id="11" name="Picture 10" descr="titl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95967" y="4701480"/>
              <a:ext cx="3248033" cy="516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new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43400" y="4345887"/>
              <a:ext cx="1552567" cy="89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17" descr="priceless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491" y="1668464"/>
            <a:ext cx="6223000" cy="44577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6" name="Group 25"/>
          <p:cNvGrpSpPr/>
          <p:nvPr/>
        </p:nvGrpSpPr>
        <p:grpSpPr>
          <a:xfrm>
            <a:off x="4343400" y="4093733"/>
            <a:ext cx="4665134" cy="1923957"/>
            <a:chOff x="4918894" y="1411910"/>
            <a:chExt cx="4665134" cy="1923957"/>
          </a:xfrm>
        </p:grpSpPr>
        <p:pic>
          <p:nvPicPr>
            <p:cNvPr id="25" name="Picture 24" descr="star.tiff"/>
            <p:cNvPicPr>
              <a:picLocks noChangeAspect="1"/>
            </p:cNvPicPr>
            <p:nvPr/>
          </p:nvPicPr>
          <p:blipFill>
            <a:blip r:embed="rId8"/>
            <a:srcRect b="86689"/>
            <a:stretch>
              <a:fillRect/>
            </a:stretch>
          </p:blipFill>
          <p:spPr>
            <a:xfrm>
              <a:off x="4918894" y="1411910"/>
              <a:ext cx="4665134" cy="586223"/>
            </a:xfrm>
            <a:prstGeom prst="rect">
              <a:avLst/>
            </a:prstGeom>
          </p:spPr>
        </p:pic>
        <p:pic>
          <p:nvPicPr>
            <p:cNvPr id="24" name="Picture 23" descr="star.tiff"/>
            <p:cNvPicPr>
              <a:picLocks noChangeAspect="1"/>
            </p:cNvPicPr>
            <p:nvPr/>
          </p:nvPicPr>
          <p:blipFill>
            <a:blip r:embed="rId8"/>
            <a:srcRect t="50992" b="17551"/>
            <a:stretch>
              <a:fillRect/>
            </a:stretch>
          </p:blipFill>
          <p:spPr>
            <a:xfrm>
              <a:off x="4918894" y="1950490"/>
              <a:ext cx="4665134" cy="1385377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8365067" y="4998963"/>
            <a:ext cx="643467" cy="250370"/>
          </a:xfrm>
          <a:prstGeom prst="ellipse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24809 -0.11111 " pathEditMode="relative" ptsTypes="AA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5" descr="genome_analyzer_ii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996" y="898523"/>
            <a:ext cx="2722710" cy="297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emergent need for processing</a:t>
            </a:r>
          </a:p>
          <a:p>
            <a:r>
              <a:rPr lang="en-US" dirty="0" smtClean="0"/>
              <a:t>A virtual appliance for automated and portable sequence analysis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Running on Nimbus Science Clouds, Magellan and EC2</a:t>
            </a:r>
          </a:p>
          <a:p>
            <a:pPr lvl="1"/>
            <a:r>
              <a:rPr lang="en-US" dirty="0" smtClean="0"/>
              <a:t>A platform for building appliances representing push-button pipelines</a:t>
            </a:r>
          </a:p>
          <a:p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From desktop to cloud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clovr.org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24" descr="CloVR_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205" y="152397"/>
            <a:ext cx="3352800" cy="121814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222536" y="145961"/>
            <a:ext cx="4536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Sam </a:t>
            </a:r>
            <a:r>
              <a:rPr lang="en-US" i="1" dirty="0" err="1" smtClean="0">
                <a:latin typeface="Arial" charset="0"/>
                <a:ea typeface="Arial" charset="0"/>
                <a:cs typeface="Arial" charset="0"/>
              </a:rPr>
              <a:t>Angiuoli</a:t>
            </a:r>
            <a:endParaRPr lang="en-US" i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Institute for Genome Sciences</a:t>
            </a:r>
          </a:p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University of Maryland School of Medicine</a:t>
            </a:r>
          </a:p>
          <a:p>
            <a:endParaRPr lang="en-US" dirty="0"/>
          </a:p>
        </p:txBody>
      </p:sp>
      <p:pic>
        <p:nvPicPr>
          <p:cNvPr id="119" name="Picture 15" descr="Screen shot 2010-10-03 at 12.29.14 PM.png"/>
          <p:cNvPicPr>
            <a:picLocks noChangeAspect="1"/>
          </p:cNvPicPr>
          <p:nvPr/>
        </p:nvPicPr>
        <p:blipFill>
          <a:blip r:embed="rId5"/>
          <a:srcRect t="16251" r="41211" b="3125"/>
          <a:stretch>
            <a:fillRect/>
          </a:stretch>
        </p:blipFill>
        <p:spPr bwMode="auto">
          <a:xfrm>
            <a:off x="4474343" y="2049767"/>
            <a:ext cx="3653806" cy="313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16" descr="clovr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8777" y="3848933"/>
            <a:ext cx="3816929" cy="2507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2800" y="1531938"/>
            <a:ext cx="45212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87870" y="16002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Myriad Pro" charset="0"/>
              </a:rPr>
              <a:t>Detailed analysis of data from the MACHO experiment Dark Matter search</a:t>
            </a:r>
          </a:p>
          <a:p>
            <a:r>
              <a:rPr lang="en-US" dirty="0" smtClean="0"/>
              <a:t>Provide infrastructure for six observational astronomy survey projects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Running on a Nimbus cloud on </a:t>
            </a:r>
            <a:r>
              <a:rPr lang="en-US" dirty="0" err="1" smtClean="0"/>
              <a:t>WestGrid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Appliance creation and management</a:t>
            </a:r>
          </a:p>
          <a:p>
            <a:pPr lvl="1"/>
            <a:r>
              <a:rPr lang="en-US" dirty="0" smtClean="0"/>
              <a:t>Dynamic Condor pool for astronomy </a:t>
            </a:r>
          </a:p>
          <a:p>
            <a:r>
              <a:rPr lang="en-US" dirty="0" smtClean="0"/>
              <a:t>Status:</a:t>
            </a:r>
          </a:p>
          <a:p>
            <a:pPr lvl="1"/>
            <a:r>
              <a:rPr lang="en-US" dirty="0" smtClean="0"/>
              <a:t>In production operation since July 2010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731" y="25404"/>
            <a:ext cx="43434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8" descr="cloud_scheduler_logo_fa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302" y="200408"/>
            <a:ext cx="1363422" cy="1220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366" y="1794937"/>
            <a:ext cx="4432300" cy="1651000"/>
          </a:xfrm>
          <a:prstGeom prst="rect">
            <a:avLst/>
          </a:prstGeom>
        </p:spPr>
      </p:pic>
      <p:pic>
        <p:nvPicPr>
          <p:cNvPr id="15" name="Picture 14" descr="nrc_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073" y="287872"/>
            <a:ext cx="1337936" cy="218974"/>
          </a:xfrm>
          <a:prstGeom prst="rect">
            <a:avLst/>
          </a:prstGeom>
        </p:spPr>
      </p:pic>
      <p:pic>
        <p:nvPicPr>
          <p:cNvPr id="16" name="Picture 15" descr="UVic_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8535" y="200408"/>
            <a:ext cx="982823" cy="379491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384724" y="646034"/>
            <a:ext cx="26634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 i="1" dirty="0">
                <a:latin typeface="Arial" charset="0"/>
              </a:rPr>
              <a:t>Work </a:t>
            </a:r>
            <a:r>
              <a:rPr lang="en-US" sz="1800" i="1" dirty="0" smtClean="0">
                <a:latin typeface="Arial" charset="0"/>
              </a:rPr>
              <a:t>by </a:t>
            </a:r>
            <a:r>
              <a:rPr lang="en-US" i="1" dirty="0" smtClean="0">
                <a:latin typeface="Arial" charset="0"/>
              </a:rPr>
              <a:t>the UVIC</a:t>
            </a:r>
            <a:r>
              <a:rPr lang="en-US" sz="1800" i="1" dirty="0" smtClean="0">
                <a:latin typeface="Arial" charset="0"/>
              </a:rPr>
              <a:t> team</a:t>
            </a:r>
            <a:endParaRPr lang="en-US" sz="1800" i="1" dirty="0">
              <a:latin typeface="Arial" charset="0"/>
            </a:endParaRPr>
          </a:p>
        </p:txBody>
      </p:sp>
      <p:pic>
        <p:nvPicPr>
          <p:cNvPr id="20" name="Picture 5" descr="canfar_jobs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61500" y="2099731"/>
            <a:ext cx="3786712" cy="2811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21" descr="canfar.tif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9165" y="3005880"/>
            <a:ext cx="4174067" cy="33166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80535" y="1049879"/>
            <a:ext cx="7230534" cy="2517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0534" y="3358831"/>
            <a:ext cx="4980351" cy="26186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Nimbus Components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03870" y="3634641"/>
            <a:ext cx="4334932" cy="1473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000" i="1" dirty="0" smtClean="0"/>
              <a:t>Enable providers to build </a:t>
            </a:r>
            <a:r>
              <a:rPr lang="en-US" sz="2000" i="1" dirty="0" err="1" smtClean="0"/>
              <a:t>IaaS</a:t>
            </a:r>
            <a:r>
              <a:rPr lang="en-US" sz="2000" i="1" dirty="0" smtClean="0"/>
              <a:t> clouds</a:t>
            </a:r>
            <a:endParaRPr lang="en-US" sz="2000" i="1" dirty="0"/>
          </a:p>
        </p:txBody>
      </p:sp>
      <p:sp>
        <p:nvSpPr>
          <p:cNvPr id="8" name="Rounded Rectangle 7"/>
          <p:cNvSpPr/>
          <p:nvPr/>
        </p:nvSpPr>
        <p:spPr>
          <a:xfrm>
            <a:off x="1303869" y="1828812"/>
            <a:ext cx="6451599" cy="14840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000" i="1" dirty="0" smtClean="0"/>
              <a:t>Enable users to use </a:t>
            </a:r>
            <a:r>
              <a:rPr lang="en-US" sz="2000" i="1" dirty="0" err="1" smtClean="0"/>
              <a:t>IaaS</a:t>
            </a:r>
            <a:r>
              <a:rPr lang="en-US" sz="2000" i="1" dirty="0" smtClean="0"/>
              <a:t> clouds</a:t>
            </a:r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919387" y="3634641"/>
            <a:ext cx="2995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Nimbus Infrastructure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3519" y="1771967"/>
            <a:ext cx="2347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Nimbus Platform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9605" y="4108772"/>
            <a:ext cx="1481517" cy="558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Workspace Service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54290" y="4108772"/>
            <a:ext cx="1375601" cy="55879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Cumulus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94082" y="2229169"/>
            <a:ext cx="1370853" cy="59266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Context Broker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94478" y="2229169"/>
            <a:ext cx="1370853" cy="59266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Cloudinit.d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89202" y="1039069"/>
            <a:ext cx="4164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High-quality, extensible, customizable, </a:t>
            </a:r>
          </a:p>
          <a:p>
            <a:pPr algn="ctr"/>
            <a:r>
              <a:rPr lang="en-US" sz="2000" dirty="0" smtClean="0"/>
              <a:t>open source implementation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6062804" y="2229170"/>
            <a:ext cx="1370853" cy="59266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Gateway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62804" y="2229169"/>
            <a:ext cx="1370853" cy="59266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Elastic Scaling Tools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52078" y="5246785"/>
            <a:ext cx="2903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Enable developers to extend, </a:t>
            </a:r>
          </a:p>
          <a:p>
            <a:r>
              <a:rPr lang="en-US" i="1" dirty="0" smtClean="0"/>
              <a:t>experiment and customize</a:t>
            </a:r>
            <a:endParaRPr lang="en-US" i="1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21" y="3871152"/>
            <a:ext cx="918147" cy="947228"/>
          </a:xfrm>
          <a:prstGeom prst="rect">
            <a:avLst/>
          </a:prstGeom>
        </p:spPr>
      </p:pic>
      <p:pic>
        <p:nvPicPr>
          <p:cNvPr id="21" name="Picture 20" descr="eucalyptus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075" y="4955434"/>
            <a:ext cx="1846923" cy="412479"/>
          </a:xfrm>
          <a:prstGeom prst="rect">
            <a:avLst/>
          </a:prstGeom>
        </p:spPr>
      </p:pic>
      <p:pic>
        <p:nvPicPr>
          <p:cNvPr id="22" name="Picture 21" descr="amazon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5735" y="4061408"/>
            <a:ext cx="1256593" cy="456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6" grpId="1" animBg="1"/>
      <p:bldP spid="17" grpId="0" animBg="1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5" y="-64022"/>
            <a:ext cx="3793067" cy="1143000"/>
          </a:xfrm>
        </p:spPr>
        <p:txBody>
          <a:bodyPr/>
          <a:lstStyle/>
          <a:p>
            <a:r>
              <a:rPr lang="en-US" dirty="0" smtClean="0"/>
              <a:t>Sky Computing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" y="1062045"/>
            <a:ext cx="4837760" cy="529430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Sky Computing = a Federation of Clouds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Combine resources obtained in multiple Nimbus clouds in </a:t>
            </a:r>
            <a:r>
              <a:rPr lang="en-US" dirty="0" err="1" smtClean="0"/>
              <a:t>FutureGrid</a:t>
            </a:r>
            <a:r>
              <a:rPr lang="en-US" dirty="0" smtClean="0"/>
              <a:t> and Grid’ 5000</a:t>
            </a:r>
          </a:p>
          <a:p>
            <a:pPr lvl="1"/>
            <a:r>
              <a:rPr lang="en-US" dirty="0" smtClean="0"/>
              <a:t>Combine Context Broker, </a:t>
            </a:r>
            <a:r>
              <a:rPr lang="en-US" dirty="0" err="1" smtClean="0"/>
              <a:t>ViNe</a:t>
            </a:r>
            <a:r>
              <a:rPr lang="en-US" dirty="0" smtClean="0"/>
              <a:t>, fast image deployment</a:t>
            </a:r>
          </a:p>
          <a:p>
            <a:pPr lvl="1"/>
            <a:r>
              <a:rPr lang="en-US" dirty="0" smtClean="0"/>
              <a:t>Deployed a virtual cluster of over 1000 cores on Grid5000 and </a:t>
            </a:r>
            <a:r>
              <a:rPr lang="en-US" dirty="0" err="1" smtClean="0"/>
              <a:t>FutureGrid</a:t>
            </a:r>
            <a:r>
              <a:rPr lang="en-US" dirty="0" smtClean="0"/>
              <a:t> – largest ever of this type</a:t>
            </a:r>
          </a:p>
          <a:p>
            <a:r>
              <a:rPr lang="en-US" dirty="0" smtClean="0"/>
              <a:t>Grid’5000 Large Scale Deployment Challenge award</a:t>
            </a:r>
          </a:p>
          <a:p>
            <a:r>
              <a:rPr lang="en-US" dirty="0" smtClean="0"/>
              <a:t>Demonstrated at OGF 29 06/10</a:t>
            </a:r>
          </a:p>
          <a:p>
            <a:r>
              <a:rPr lang="en-US" dirty="0" err="1" smtClean="0"/>
              <a:t>TeraGrid</a:t>
            </a:r>
            <a:r>
              <a:rPr lang="en-US" dirty="0" smtClean="0"/>
              <a:t> ’10 poster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More at: </a:t>
            </a:r>
            <a:r>
              <a:rPr lang="en-US" i="1" dirty="0" err="1" smtClean="0"/>
              <a:t>www.isgtw.org/?pid</a:t>
            </a:r>
            <a:r>
              <a:rPr lang="en-US" i="1" dirty="0" smtClean="0"/>
              <a:t>=1002832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5" descr="gtb network v15.png"/>
          <p:cNvPicPr>
            <a:picLocks noChangeAspect="1"/>
          </p:cNvPicPr>
          <p:nvPr/>
        </p:nvPicPr>
        <p:blipFill>
          <a:blip r:embed="rId3"/>
          <a:srcRect t="-4877" b="-4877"/>
          <a:stretch>
            <a:fillRect/>
          </a:stretch>
        </p:blipFill>
        <p:spPr bwMode="auto">
          <a:xfrm>
            <a:off x="5486400" y="1481669"/>
            <a:ext cx="3657600" cy="20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7760" y="2718672"/>
            <a:ext cx="2517877" cy="181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ierr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874" y="4224571"/>
            <a:ext cx="3726963" cy="2199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834675" y="205940"/>
            <a:ext cx="2840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i="1" dirty="0" smtClean="0"/>
              <a:t>Work by  Pierre </a:t>
            </a:r>
            <a:r>
              <a:rPr lang="en-US" i="1" dirty="0" err="1" smtClean="0"/>
              <a:t>Riteau</a:t>
            </a:r>
            <a:r>
              <a:rPr lang="en-US" i="1" dirty="0" smtClean="0"/>
              <a:t> et al, </a:t>
            </a:r>
          </a:p>
          <a:p>
            <a:pPr algn="ctr" fontAlgn="base"/>
            <a:r>
              <a:rPr lang="en-US" i="1" dirty="0" smtClean="0"/>
              <a:t>University of Rennes 1</a:t>
            </a:r>
          </a:p>
          <a:p>
            <a:endParaRPr lang="en-US" dirty="0"/>
          </a:p>
        </p:txBody>
      </p:sp>
      <p:pic>
        <p:nvPicPr>
          <p:cNvPr id="11" name="Picture 7" descr="pixture_reloaded_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3837" y="3111398"/>
            <a:ext cx="1180164" cy="8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obbs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976" y="5491534"/>
            <a:ext cx="1319623" cy="422066"/>
          </a:xfrm>
          <a:prstGeom prst="rect">
            <a:avLst/>
          </a:prstGeom>
        </p:spPr>
      </p:pic>
      <p:pic>
        <p:nvPicPr>
          <p:cNvPr id="13" name="Picture 21" descr="skypi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63836" y="912961"/>
            <a:ext cx="1214030" cy="113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990158" y="1027672"/>
            <a:ext cx="38376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i="1" kern="0" dirty="0" smtClean="0">
                <a:ea typeface="ＭＳ Ｐゴシック" charset="-128"/>
              </a:rPr>
              <a:t>“Sky Computing”</a:t>
            </a:r>
          </a:p>
          <a:p>
            <a:pPr marL="0" lvl="1"/>
            <a:r>
              <a:rPr lang="en-US" sz="1400" i="1" kern="0" dirty="0" smtClean="0">
                <a:ea typeface="ＭＳ Ｐゴシック" charset="-128"/>
              </a:rPr>
              <a:t>IEEE Internet Computing, September 2009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sz="half" idx="2"/>
          </p:nvPr>
        </p:nvSpPr>
        <p:spPr>
          <a:xfrm>
            <a:off x="457200" y="1506541"/>
            <a:ext cx="4038600" cy="484980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BarBar</a:t>
            </a:r>
            <a:r>
              <a:rPr lang="en-US" dirty="0" smtClean="0"/>
              <a:t> Experiment at SLAC in Stanford, CA</a:t>
            </a:r>
          </a:p>
          <a:p>
            <a:r>
              <a:rPr lang="en-US" dirty="0" smtClean="0"/>
              <a:t>Using clouds to simulating electron-positron collisions in their detector </a:t>
            </a:r>
          </a:p>
          <a:p>
            <a:r>
              <a:rPr lang="en-US" dirty="0" smtClean="0"/>
              <a:t>Exploring virtualization as a vehicle for data preservation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Appliance preparation and management</a:t>
            </a:r>
          </a:p>
          <a:p>
            <a:pPr lvl="1"/>
            <a:r>
              <a:rPr lang="en-US" dirty="0" smtClean="0"/>
              <a:t>Distributed Nimbus clouds</a:t>
            </a:r>
          </a:p>
          <a:p>
            <a:pPr lvl="1"/>
            <a:r>
              <a:rPr lang="en-US" dirty="0" smtClean="0"/>
              <a:t>Cloud Scheduler</a:t>
            </a:r>
          </a:p>
          <a:p>
            <a:r>
              <a:rPr lang="en-US" dirty="0" smtClean="0"/>
              <a:t>Running production </a:t>
            </a:r>
            <a:r>
              <a:rPr lang="en-US" dirty="0" err="1" smtClean="0"/>
              <a:t>BaBar</a:t>
            </a:r>
            <a:r>
              <a:rPr lang="en-US" dirty="0" smtClean="0"/>
              <a:t> workloads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6" descr="NEWBABAR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38" y="122241"/>
            <a:ext cx="4178300" cy="1384300"/>
          </a:xfrm>
          <a:prstGeom prst="rect">
            <a:avLst/>
          </a:prstGeom>
        </p:spPr>
      </p:pic>
      <p:pic>
        <p:nvPicPr>
          <p:cNvPr id="29" name="Picture 28" descr="barbar1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499" y="1134535"/>
            <a:ext cx="1823267" cy="2946400"/>
          </a:xfrm>
          <a:prstGeom prst="rect">
            <a:avLst/>
          </a:prstGeom>
        </p:spPr>
      </p:pic>
      <p:pic>
        <p:nvPicPr>
          <p:cNvPr id="30" name="Picture 29" descr="barbar2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43" y="1219200"/>
            <a:ext cx="2432050" cy="12375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r="32808"/>
          <a:stretch>
            <a:fillRect/>
          </a:stretch>
        </p:blipFill>
        <p:spPr>
          <a:xfrm>
            <a:off x="4540057" y="2099746"/>
            <a:ext cx="2978150" cy="1651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93987" y="988367"/>
            <a:ext cx="2316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Canadian Efforts</a:t>
            </a:r>
            <a:endParaRPr lang="en-US" sz="2400" i="1" dirty="0"/>
          </a:p>
        </p:txBody>
      </p:sp>
      <p:pic>
        <p:nvPicPr>
          <p:cNvPr id="16" name="Picture 15" descr="cloud_scheduler_logo_fa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1302" y="200408"/>
            <a:ext cx="1363422" cy="1220263"/>
          </a:xfrm>
          <a:prstGeom prst="rect">
            <a:avLst/>
          </a:prstGeom>
        </p:spPr>
      </p:pic>
      <p:pic>
        <p:nvPicPr>
          <p:cNvPr id="17" name="Picture 16" descr="nrc_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2073" y="287872"/>
            <a:ext cx="1337936" cy="218974"/>
          </a:xfrm>
          <a:prstGeom prst="rect">
            <a:avLst/>
          </a:prstGeom>
        </p:spPr>
      </p:pic>
      <p:pic>
        <p:nvPicPr>
          <p:cNvPr id="18" name="Picture 17" descr="UVic_log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8535" y="200408"/>
            <a:ext cx="982823" cy="379491"/>
          </a:xfrm>
          <a:prstGeom prst="rect">
            <a:avLst/>
          </a:prstGeom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384724" y="646034"/>
            <a:ext cx="26634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 i="1" dirty="0">
                <a:latin typeface="Arial" charset="0"/>
              </a:rPr>
              <a:t>Work </a:t>
            </a:r>
            <a:r>
              <a:rPr lang="en-US" sz="1800" i="1" dirty="0" smtClean="0">
                <a:latin typeface="Arial" charset="0"/>
              </a:rPr>
              <a:t>by </a:t>
            </a:r>
            <a:r>
              <a:rPr lang="en-US" i="1" dirty="0" smtClean="0">
                <a:latin typeface="Arial" charset="0"/>
              </a:rPr>
              <a:t>the UVIC</a:t>
            </a:r>
            <a:r>
              <a:rPr lang="en-US" sz="1800" i="1" dirty="0" smtClean="0">
                <a:latin typeface="Arial" charset="0"/>
              </a:rPr>
              <a:t> team</a:t>
            </a:r>
            <a:endParaRPr lang="en-US" sz="1800" i="1" dirty="0">
              <a:latin typeface="Arial" charset="0"/>
            </a:endParaRPr>
          </a:p>
        </p:txBody>
      </p:sp>
      <p:pic>
        <p:nvPicPr>
          <p:cNvPr id="20" name="Picture 19" descr="babar resources.tif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5800" y="2723420"/>
            <a:ext cx="4684752" cy="2156250"/>
          </a:xfrm>
          <a:prstGeom prst="rect">
            <a:avLst/>
          </a:prstGeom>
        </p:spPr>
      </p:pic>
      <p:pic>
        <p:nvPicPr>
          <p:cNvPr id="22" name="Picture 6" descr="vm131.cloud.nrc.ca-vms_bycloud-1301487044-56-250x1200.png"/>
          <p:cNvPicPr>
            <a:picLocks noChangeAspect="1"/>
          </p:cNvPicPr>
          <p:nvPr/>
        </p:nvPicPr>
        <p:blipFill>
          <a:blip r:embed="rId11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7937" y="4778072"/>
            <a:ext cx="5610604" cy="147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73" y="-47089"/>
            <a:ext cx="4826000" cy="1143000"/>
          </a:xfrm>
        </p:spPr>
        <p:txBody>
          <a:bodyPr/>
          <a:lstStyle/>
          <a:p>
            <a:r>
              <a:rPr lang="en-US" dirty="0" smtClean="0"/>
              <a:t>More About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643"/>
            <a:ext cx="8229600" cy="136464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Searching for the W-boson -- and nearly finding it!</a:t>
            </a:r>
          </a:p>
          <a:p>
            <a:r>
              <a:rPr lang="en-US" dirty="0" smtClean="0"/>
              <a:t>Typical timelines: </a:t>
            </a:r>
          </a:p>
          <a:p>
            <a:pPr lvl="1"/>
            <a:r>
              <a:rPr lang="en-US" dirty="0" smtClean="0"/>
              <a:t>5 months of data taking</a:t>
            </a:r>
          </a:p>
          <a:p>
            <a:pPr lvl="1"/>
            <a:r>
              <a:rPr lang="en-US" dirty="0" smtClean="0"/>
              <a:t>10 months of detector calibration, reconstruction and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4" descr="star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8297" y="134653"/>
            <a:ext cx="34290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ar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391" y="2528288"/>
            <a:ext cx="5200650" cy="3813243"/>
          </a:xfrm>
          <a:prstGeom prst="rect">
            <a:avLst/>
          </a:prstGeom>
        </p:spPr>
      </p:pic>
      <p:sp>
        <p:nvSpPr>
          <p:cNvPr id="11" name="Content Placeholder 6"/>
          <p:cNvSpPr txBox="1">
            <a:spLocks/>
          </p:cNvSpPr>
          <p:nvPr/>
        </p:nvSpPr>
        <p:spPr>
          <a:xfrm>
            <a:off x="457200" y="2658538"/>
            <a:ext cx="3014133" cy="3179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Benefits of running in the cloud: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Reducing "time to science” (by ~ 6 months)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Near real-time processing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oilogocopy_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65" y="-524939"/>
            <a:ext cx="2429933" cy="24299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73948" y="1320796"/>
            <a:ext cx="4038600" cy="527261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Large NSF-funded observatory with requirements for adaptive, reliable, elastic computing</a:t>
            </a:r>
          </a:p>
          <a:p>
            <a:r>
              <a:rPr lang="en-US" dirty="0" smtClean="0"/>
              <a:t>Approach: </a:t>
            </a:r>
          </a:p>
          <a:p>
            <a:pPr lvl="1"/>
            <a:r>
              <a:rPr lang="en-US" dirty="0" smtClean="0"/>
              <a:t>Private Nimbus regional clouds -&gt; commercial clouds</a:t>
            </a:r>
          </a:p>
          <a:p>
            <a:pPr lvl="1"/>
            <a:r>
              <a:rPr lang="en-US" dirty="0" smtClean="0"/>
              <a:t>Highly Available (HA) services that provision resources on many clouds based on need</a:t>
            </a:r>
          </a:p>
          <a:p>
            <a:pPr lvl="1"/>
            <a:r>
              <a:rPr lang="en-US" dirty="0" smtClean="0"/>
              <a:t>Significant OOI CI infrastructure in data and sensor management based on this model</a:t>
            </a:r>
          </a:p>
          <a:p>
            <a:r>
              <a:rPr lang="en-US" dirty="0" smtClean="0"/>
              <a:t>Status:</a:t>
            </a:r>
          </a:p>
          <a:p>
            <a:pPr lvl="1"/>
            <a:r>
              <a:rPr lang="en-US" dirty="0" smtClean="0"/>
              <a:t>Scalability and reliability tests on 100s of EC2, </a:t>
            </a:r>
            <a:r>
              <a:rPr lang="en-US" dirty="0" err="1" smtClean="0"/>
              <a:t>FutureGrid</a:t>
            </a:r>
            <a:r>
              <a:rPr lang="en-US" dirty="0" smtClean="0"/>
              <a:t> and Magellan resources</a:t>
            </a:r>
          </a:p>
          <a:p>
            <a:pPr lvl="1"/>
            <a:r>
              <a:rPr lang="en-US" dirty="0" smtClean="0"/>
              <a:t>HA elastic services release in 2011 (Nimbus 3)</a:t>
            </a:r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"/>
            <a:ext cx="4542121" cy="6142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8758" y="3037034"/>
            <a:ext cx="3830638" cy="2371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 rot="19148021">
            <a:off x="5382455" y="2184602"/>
            <a:ext cx="3195602" cy="1212378"/>
            <a:chOff x="10611239" y="7605252"/>
            <a:chExt cx="3195602" cy="715877"/>
          </a:xfrm>
        </p:grpSpPr>
        <p:sp>
          <p:nvSpPr>
            <p:cNvPr id="11" name="Oval 10"/>
            <p:cNvSpPr/>
            <p:nvPr/>
          </p:nvSpPr>
          <p:spPr>
            <a:xfrm>
              <a:off x="10611239" y="7605252"/>
              <a:ext cx="3195602" cy="71587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02643" y="7803732"/>
              <a:ext cx="2698175" cy="272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Trail-blazing project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Nimbus Team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9" name="Picture 8" descr="github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5200" y="1197509"/>
            <a:ext cx="7487827" cy="47968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Nimbus Team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9" name="Picture 8" descr="github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3000"/>
          </a:blip>
          <a:stretch>
            <a:fillRect/>
          </a:stretch>
        </p:blipFill>
        <p:spPr>
          <a:xfrm>
            <a:off x="835200" y="1197509"/>
            <a:ext cx="7487827" cy="4796889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045112"/>
            <a:ext cx="8229600" cy="51016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Project lead: Kate Keahey, ANL&amp;UC</a:t>
            </a:r>
          </a:p>
          <a:p>
            <a:r>
              <a:rPr lang="en-US" dirty="0" smtClean="0"/>
              <a:t>Committers:</a:t>
            </a:r>
          </a:p>
          <a:p>
            <a:pPr lvl="1"/>
            <a:r>
              <a:rPr lang="en-US" dirty="0" smtClean="0"/>
              <a:t>Tim Freeman - University of Chicago </a:t>
            </a:r>
          </a:p>
          <a:p>
            <a:pPr lvl="1"/>
            <a:r>
              <a:rPr lang="en-US" dirty="0" smtClean="0"/>
              <a:t>Ian Gable - University of Victoria  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LaBissoniere</a:t>
            </a:r>
            <a:r>
              <a:rPr lang="en-US" dirty="0" smtClean="0"/>
              <a:t> - University of Chicago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Bresnahan</a:t>
            </a:r>
            <a:r>
              <a:rPr lang="en-US" dirty="0" smtClean="0"/>
              <a:t> - Argonne National Laboratory</a:t>
            </a:r>
          </a:p>
          <a:p>
            <a:pPr lvl="1"/>
            <a:r>
              <a:rPr lang="en-US" dirty="0" smtClean="0"/>
              <a:t>Patrick Armstrong - University of Victoria</a:t>
            </a:r>
          </a:p>
          <a:p>
            <a:pPr lvl="1"/>
            <a:r>
              <a:rPr lang="en-US" dirty="0" smtClean="0"/>
              <a:t>Pierre </a:t>
            </a:r>
            <a:r>
              <a:rPr lang="en-US" dirty="0" err="1" smtClean="0"/>
              <a:t>Riteau</a:t>
            </a:r>
            <a:r>
              <a:rPr lang="en-US" dirty="0" smtClean="0"/>
              <a:t> - University of Rennes 1, IRISA</a:t>
            </a:r>
          </a:p>
          <a:p>
            <a:r>
              <a:rPr lang="en-US" dirty="0" err="1" smtClean="0"/>
              <a:t>Github</a:t>
            </a:r>
            <a:r>
              <a:rPr lang="en-US" dirty="0" smtClean="0"/>
              <a:t> Contributors:</a:t>
            </a:r>
          </a:p>
          <a:p>
            <a:pPr lvl="1"/>
            <a:r>
              <a:rPr lang="en-US" i="1" dirty="0" smtClean="0"/>
              <a:t>Tim Freeman, David </a:t>
            </a:r>
            <a:r>
              <a:rPr lang="en-US" i="1" dirty="0" err="1" smtClean="0"/>
              <a:t>LaBissoniere</a:t>
            </a:r>
            <a:r>
              <a:rPr lang="en-US" i="1" dirty="0" smtClean="0"/>
              <a:t>, John </a:t>
            </a:r>
            <a:r>
              <a:rPr lang="en-US" i="1" dirty="0" err="1" smtClean="0"/>
              <a:t>Bresnahan</a:t>
            </a:r>
            <a:r>
              <a:rPr lang="en-US" i="1" dirty="0" smtClean="0"/>
              <a:t>, Pierre </a:t>
            </a:r>
            <a:r>
              <a:rPr lang="en-US" i="1" dirty="0" err="1" smtClean="0"/>
              <a:t>Riteau</a:t>
            </a:r>
            <a:r>
              <a:rPr lang="en-US" i="1" dirty="0" smtClean="0"/>
              <a:t>, Alex </a:t>
            </a:r>
            <a:r>
              <a:rPr lang="en-US" i="1" dirty="0" err="1" smtClean="0"/>
              <a:t>Clemesha</a:t>
            </a:r>
            <a:r>
              <a:rPr lang="en-US" i="1" dirty="0" smtClean="0"/>
              <a:t>, Paulo Gomez, Patrick Armstrong, Matt </a:t>
            </a:r>
            <a:r>
              <a:rPr lang="en-US" i="1" dirty="0" err="1" smtClean="0"/>
              <a:t>Vliet</a:t>
            </a:r>
            <a:r>
              <a:rPr lang="en-US" i="1" dirty="0" smtClean="0"/>
              <a:t>, Ian Gable, Paul Marshall, Adam Bishop</a:t>
            </a:r>
          </a:p>
          <a:p>
            <a:r>
              <a:rPr lang="en-US" i="1" dirty="0" smtClean="0"/>
              <a:t>And many others</a:t>
            </a:r>
          </a:p>
          <a:p>
            <a:pPr lvl="1"/>
            <a:r>
              <a:rPr lang="en-US" i="1" dirty="0" smtClean="0"/>
              <a:t>See http://</a:t>
            </a:r>
            <a:r>
              <a:rPr lang="en-US" i="1" dirty="0" err="1" smtClean="0"/>
              <a:t>www.nimbusproject.org</a:t>
            </a:r>
            <a:r>
              <a:rPr lang="en-US" i="1" dirty="0" smtClean="0"/>
              <a:t>/about/people/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1247"/>
            <a:ext cx="8229600" cy="50302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Cloud Computing Challenge: Outsourcing</a:t>
            </a:r>
          </a:p>
          <a:p>
            <a:pPr lvl="1"/>
            <a:r>
              <a:rPr lang="en-US" dirty="0" smtClean="0"/>
              <a:t>Benefits</a:t>
            </a:r>
          </a:p>
          <a:p>
            <a:pPr lvl="2"/>
            <a:r>
              <a:rPr lang="en-US" dirty="0" smtClean="0"/>
              <a:t>Economy of scale, access to different resources, no operation overhead, more flexible use</a:t>
            </a:r>
          </a:p>
          <a:p>
            <a:pPr lvl="1"/>
            <a:r>
              <a:rPr lang="en-US" dirty="0" smtClean="0"/>
              <a:t>Criteria</a:t>
            </a:r>
          </a:p>
          <a:p>
            <a:pPr lvl="2"/>
            <a:r>
              <a:rPr lang="en-US" dirty="0" smtClean="0"/>
              <a:t>Does it provide the right offering? Is it scalable? Easy to use? Easy to outsource? Cost-effective?</a:t>
            </a:r>
          </a:p>
          <a:p>
            <a:r>
              <a:rPr lang="en-US" dirty="0" smtClean="0"/>
              <a:t>Changing patterns of how people work</a:t>
            </a:r>
          </a:p>
          <a:p>
            <a:pPr lvl="1"/>
            <a:r>
              <a:rPr lang="en-US" dirty="0" smtClean="0"/>
              <a:t>On-demand availability, acceptance of </a:t>
            </a:r>
            <a:r>
              <a:rPr lang="en-US" dirty="0" err="1" smtClean="0"/>
              <a:t>bursty</a:t>
            </a:r>
            <a:r>
              <a:rPr lang="en-US" dirty="0" smtClean="0"/>
              <a:t> demand, ease-of-portability</a:t>
            </a:r>
            <a:endParaRPr lang="en-US" dirty="0" smtClean="0"/>
          </a:p>
          <a:p>
            <a:r>
              <a:rPr lang="en-US" dirty="0" smtClean="0"/>
              <a:t>M</a:t>
            </a:r>
            <a:r>
              <a:rPr lang="en-US" dirty="0" smtClean="0"/>
              <a:t>any </a:t>
            </a:r>
            <a:r>
              <a:rPr lang="en-US" dirty="0" smtClean="0"/>
              <a:t>challenges </a:t>
            </a:r>
            <a:r>
              <a:rPr lang="en-US" dirty="0" smtClean="0"/>
              <a:t>left!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 descr="white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68458" y="266044"/>
            <a:ext cx="4849272" cy="3636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397" y="2999637"/>
            <a:ext cx="385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C2268"/>
                </a:solidFill>
              </a:rPr>
              <a:t>www.nimbusproject.com</a:t>
            </a:r>
            <a:endParaRPr lang="en-US" sz="2800" dirty="0">
              <a:solidFill>
                <a:srgbClr val="0C2268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85800" y="38575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226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Let’s make cloud computing for science happen.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C226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24895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Nimbus Infrastructure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IaaS</a:t>
            </a:r>
            <a:r>
              <a:rPr lang="en-US" dirty="0" smtClean="0"/>
              <a:t>: How it 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676775" y="1647825"/>
            <a:ext cx="4070350" cy="3803650"/>
          </a:xfrm>
          <a:prstGeom prst="roundRect">
            <a:avLst>
              <a:gd name="adj" fmla="val 9255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800600" y="2362200"/>
            <a:ext cx="869950" cy="1066800"/>
          </a:xfrm>
          <a:prstGeom prst="rect">
            <a:avLst/>
          </a:prstGeom>
          <a:solidFill>
            <a:srgbClr val="23B8D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5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79688" y="2870200"/>
            <a:ext cx="484187" cy="517525"/>
            <a:chOff x="1008" y="1175"/>
            <a:chExt cx="305" cy="326"/>
          </a:xfrm>
        </p:grpSpPr>
        <p:sp>
          <p:nvSpPr>
            <p:cNvPr id="10" name="Freeform 5"/>
            <p:cNvSpPr>
              <a:spLocks noChangeArrowheads="1"/>
            </p:cNvSpPr>
            <p:nvPr/>
          </p:nvSpPr>
          <p:spPr bwMode="auto">
            <a:xfrm>
              <a:off x="1008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4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08330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1713" y="5145088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9650" y="4652963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1650" y="5168900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9588" y="4676775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08012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911975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908800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74065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73747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608330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6080125" y="3260725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6911975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6908800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774065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7737475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608330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608012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6911975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6908800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774065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773747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608330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608012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6911975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6908800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774065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773747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35"/>
          <p:cNvSpPr>
            <a:spLocks noChangeArrowheads="1"/>
          </p:cNvSpPr>
          <p:nvPr/>
        </p:nvSpPr>
        <p:spPr bwMode="auto">
          <a:xfrm>
            <a:off x="5835650" y="1828800"/>
            <a:ext cx="2743200" cy="3514725"/>
          </a:xfrm>
          <a:prstGeom prst="roundRect">
            <a:avLst>
              <a:gd name="adj" fmla="val 9255"/>
            </a:avLst>
          </a:prstGeom>
          <a:noFill/>
          <a:ln w="1836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003425" y="2870200"/>
            <a:ext cx="484188" cy="517525"/>
            <a:chOff x="645" y="1175"/>
            <a:chExt cx="305" cy="326"/>
          </a:xfrm>
        </p:grpSpPr>
        <p:sp>
          <p:nvSpPr>
            <p:cNvPr id="42" name="Freeform 37"/>
            <p:cNvSpPr>
              <a:spLocks noChangeArrowheads="1"/>
            </p:cNvSpPr>
            <p:nvPr/>
          </p:nvSpPr>
          <p:spPr bwMode="auto">
            <a:xfrm>
              <a:off x="645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23FF2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3" name="Picture 3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1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1427163" y="2870200"/>
            <a:ext cx="484187" cy="517525"/>
            <a:chOff x="282" y="1175"/>
            <a:chExt cx="305" cy="326"/>
          </a:xfrm>
        </p:grpSpPr>
        <p:sp>
          <p:nvSpPr>
            <p:cNvPr id="45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6" name="Picture 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6194425" y="2006600"/>
            <a:ext cx="484188" cy="517525"/>
            <a:chOff x="3902" y="1264"/>
            <a:chExt cx="305" cy="326"/>
          </a:xfrm>
        </p:grpSpPr>
        <p:sp>
          <p:nvSpPr>
            <p:cNvPr id="48" name="Freeform 43"/>
            <p:cNvSpPr>
              <a:spLocks noChangeArrowheads="1"/>
            </p:cNvSpPr>
            <p:nvPr/>
          </p:nvSpPr>
          <p:spPr bwMode="auto">
            <a:xfrm>
              <a:off x="3902" y="1264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9" name="Picture 4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8" y="1284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4" name="Group 45"/>
          <p:cNvGrpSpPr>
            <a:grpSpLocks/>
          </p:cNvGrpSpPr>
          <p:nvPr/>
        </p:nvGrpSpPr>
        <p:grpSpPr bwMode="auto">
          <a:xfrm>
            <a:off x="7854950" y="2820988"/>
            <a:ext cx="484188" cy="517525"/>
            <a:chOff x="4948" y="1777"/>
            <a:chExt cx="305" cy="326"/>
          </a:xfrm>
        </p:grpSpPr>
        <p:sp>
          <p:nvSpPr>
            <p:cNvPr id="51" name="Freeform 46"/>
            <p:cNvSpPr>
              <a:spLocks noChangeArrowheads="1"/>
            </p:cNvSpPr>
            <p:nvPr/>
          </p:nvSpPr>
          <p:spPr bwMode="auto">
            <a:xfrm>
              <a:off x="4948" y="1777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23FF2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2" name="Picture 4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5" y="1797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7" name="Group 48"/>
          <p:cNvGrpSpPr>
            <a:grpSpLocks/>
          </p:cNvGrpSpPr>
          <p:nvPr/>
        </p:nvGrpSpPr>
        <p:grpSpPr bwMode="auto">
          <a:xfrm>
            <a:off x="6186488" y="4524375"/>
            <a:ext cx="484187" cy="517525"/>
            <a:chOff x="3897" y="2850"/>
            <a:chExt cx="305" cy="326"/>
          </a:xfrm>
        </p:grpSpPr>
        <p:sp>
          <p:nvSpPr>
            <p:cNvPr id="54" name="Freeform 49"/>
            <p:cNvSpPr>
              <a:spLocks noChangeArrowheads="1"/>
            </p:cNvSpPr>
            <p:nvPr/>
          </p:nvSpPr>
          <p:spPr bwMode="auto">
            <a:xfrm>
              <a:off x="3897" y="2850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5" name="Picture 5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3" y="2870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cxnSp>
        <p:nvCxnSpPr>
          <p:cNvPr id="56" name="AutoShape 51"/>
          <p:cNvCxnSpPr>
            <a:cxnSpLocks noChangeShapeType="1"/>
            <a:endCxn id="57" idx="1"/>
          </p:cNvCxnSpPr>
          <p:nvPr/>
        </p:nvCxnSpPr>
        <p:spPr bwMode="auto">
          <a:xfrm flipV="1">
            <a:off x="3200400" y="2663825"/>
            <a:ext cx="1676400" cy="3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ffectLst/>
        </p:spPr>
      </p:cxnSp>
      <p:sp>
        <p:nvSpPr>
          <p:cNvPr id="57" name="Rectangle 52"/>
          <p:cNvSpPr>
            <a:spLocks noChangeArrowheads="1"/>
          </p:cNvSpPr>
          <p:nvPr/>
        </p:nvSpPr>
        <p:spPr bwMode="auto">
          <a:xfrm>
            <a:off x="4876800" y="2438400"/>
            <a:ext cx="722313" cy="45085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solidFill>
                  <a:srgbClr val="000000"/>
                </a:solidFill>
                <a:latin typeface="Bitstream Vera Sans" charset="0"/>
                <a:ea typeface="DejaVu Sans" charset="0"/>
                <a:cs typeface="DejaVu Sans" charset="0"/>
              </a:rPr>
              <a:t>Nimbus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661068" y="1603374"/>
            <a:ext cx="1115141" cy="1062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IaaS</a:t>
            </a:r>
            <a:r>
              <a:rPr lang="en-US" dirty="0" smtClean="0"/>
              <a:t>: How it Works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676775" y="1647825"/>
            <a:ext cx="4070350" cy="3803650"/>
          </a:xfrm>
          <a:prstGeom prst="roundRect">
            <a:avLst>
              <a:gd name="adj" fmla="val 9255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00600" y="2362200"/>
            <a:ext cx="869950" cy="1066800"/>
          </a:xfrm>
          <a:prstGeom prst="rect">
            <a:avLst/>
          </a:prstGeom>
          <a:solidFill>
            <a:srgbClr val="23B8D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5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8330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1713" y="5145088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9650" y="4652963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1650" y="5168900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9588" y="4676775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8012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911975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908800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74065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73747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08330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80125" y="3260725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911975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908800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74065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737475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08330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08012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911975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908800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74065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73747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08330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08012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911975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908800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74065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73747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5835650" y="1828800"/>
            <a:ext cx="2743200" cy="3514725"/>
          </a:xfrm>
          <a:prstGeom prst="roundRect">
            <a:avLst>
              <a:gd name="adj" fmla="val 9255"/>
            </a:avLst>
          </a:prstGeom>
          <a:noFill/>
          <a:ln w="1836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194425" y="2006600"/>
            <a:ext cx="484188" cy="517525"/>
            <a:chOff x="3902" y="1264"/>
            <a:chExt cx="305" cy="326"/>
          </a:xfrm>
        </p:grpSpPr>
        <p:sp>
          <p:nvSpPr>
            <p:cNvPr id="37" name="Freeform 36"/>
            <p:cNvSpPr>
              <a:spLocks noChangeArrowheads="1"/>
            </p:cNvSpPr>
            <p:nvPr/>
          </p:nvSpPr>
          <p:spPr bwMode="auto">
            <a:xfrm>
              <a:off x="3902" y="1264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8" y="1284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36" name="Group 38"/>
          <p:cNvGrpSpPr>
            <a:grpSpLocks/>
          </p:cNvGrpSpPr>
          <p:nvPr/>
        </p:nvGrpSpPr>
        <p:grpSpPr bwMode="auto">
          <a:xfrm>
            <a:off x="7854950" y="2820988"/>
            <a:ext cx="484188" cy="517525"/>
            <a:chOff x="4948" y="1777"/>
            <a:chExt cx="305" cy="326"/>
          </a:xfrm>
        </p:grpSpPr>
        <p:sp>
          <p:nvSpPr>
            <p:cNvPr id="40" name="Freeform 39"/>
            <p:cNvSpPr>
              <a:spLocks noChangeArrowheads="1"/>
            </p:cNvSpPr>
            <p:nvPr/>
          </p:nvSpPr>
          <p:spPr bwMode="auto">
            <a:xfrm>
              <a:off x="4948" y="1777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23FF2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5" y="1797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39" name="Group 41"/>
          <p:cNvGrpSpPr>
            <a:grpSpLocks/>
          </p:cNvGrpSpPr>
          <p:nvPr/>
        </p:nvGrpSpPr>
        <p:grpSpPr bwMode="auto">
          <a:xfrm>
            <a:off x="6186488" y="4524375"/>
            <a:ext cx="484187" cy="517525"/>
            <a:chOff x="3897" y="2850"/>
            <a:chExt cx="305" cy="326"/>
          </a:xfrm>
        </p:grpSpPr>
        <p:sp>
          <p:nvSpPr>
            <p:cNvPr id="43" name="Freeform 42"/>
            <p:cNvSpPr>
              <a:spLocks noChangeArrowheads="1"/>
            </p:cNvSpPr>
            <p:nvPr/>
          </p:nvSpPr>
          <p:spPr bwMode="auto">
            <a:xfrm>
              <a:off x="3897" y="2850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3" y="2870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45" name="AutoShape 44"/>
          <p:cNvSpPr>
            <a:spLocks noChangeArrowheads="1"/>
          </p:cNvSpPr>
          <p:nvPr/>
        </p:nvSpPr>
        <p:spPr bwMode="auto">
          <a:xfrm>
            <a:off x="2947988" y="2566988"/>
            <a:ext cx="914400" cy="228600"/>
          </a:xfrm>
          <a:prstGeom prst="roundRect">
            <a:avLst>
              <a:gd name="adj" fmla="val 694"/>
            </a:avLst>
          </a:prstGeom>
          <a:solidFill>
            <a:srgbClr val="23FF2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45"/>
          <p:cNvSpPr>
            <a:spLocks noChangeArrowheads="1"/>
          </p:cNvSpPr>
          <p:nvPr/>
        </p:nvSpPr>
        <p:spPr bwMode="auto">
          <a:xfrm>
            <a:off x="2947988" y="3024188"/>
            <a:ext cx="914400" cy="228600"/>
          </a:xfrm>
          <a:prstGeom prst="roundRect">
            <a:avLst>
              <a:gd name="adj" fmla="val 694"/>
            </a:avLst>
          </a:prstGeom>
          <a:solidFill>
            <a:srgbClr val="9966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46"/>
          <p:cNvSpPr>
            <a:spLocks noChangeArrowheads="1"/>
          </p:cNvSpPr>
          <p:nvPr/>
        </p:nvSpPr>
        <p:spPr bwMode="auto">
          <a:xfrm>
            <a:off x="2947988" y="3455988"/>
            <a:ext cx="914400" cy="228600"/>
          </a:xfrm>
          <a:prstGeom prst="roundRect">
            <a:avLst>
              <a:gd name="adj" fmla="val 694"/>
            </a:avLst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8" name="AutoShape 47"/>
          <p:cNvCxnSpPr>
            <a:cxnSpLocks noChangeShapeType="1"/>
            <a:stCxn id="62" idx="1"/>
            <a:endCxn id="47" idx="3"/>
          </p:cNvCxnSpPr>
          <p:nvPr/>
        </p:nvCxnSpPr>
        <p:spPr bwMode="auto">
          <a:xfrm flipH="1">
            <a:off x="3862388" y="2663825"/>
            <a:ext cx="1014412" cy="9064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9" name="AutoShape 48"/>
          <p:cNvCxnSpPr>
            <a:cxnSpLocks noChangeShapeType="1"/>
            <a:stCxn id="62" idx="1"/>
            <a:endCxn id="46" idx="3"/>
          </p:cNvCxnSpPr>
          <p:nvPr/>
        </p:nvCxnSpPr>
        <p:spPr bwMode="auto">
          <a:xfrm flipH="1">
            <a:off x="3862388" y="2663825"/>
            <a:ext cx="1014412" cy="4746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0" name="AutoShape 49"/>
          <p:cNvCxnSpPr>
            <a:cxnSpLocks noChangeShapeType="1"/>
            <a:stCxn id="62" idx="1"/>
            <a:endCxn id="45" idx="3"/>
          </p:cNvCxnSpPr>
          <p:nvPr/>
        </p:nvCxnSpPr>
        <p:spPr bwMode="auto">
          <a:xfrm flipH="1">
            <a:off x="3862388" y="2663825"/>
            <a:ext cx="1014412" cy="174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954694" y="1676400"/>
            <a:ext cx="2337171" cy="561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Nimbus </a:t>
            </a: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publishes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information about each</a:t>
            </a: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VM</a:t>
            </a:r>
            <a:endParaRPr lang="en-GB" sz="15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2322513" y="2397125"/>
            <a:ext cx="4572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84138" y="3240088"/>
            <a:ext cx="2514600" cy="1031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Users can find out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information about their</a:t>
            </a:r>
            <a:endParaRPr lang="en-GB" sz="15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VM </a:t>
            </a: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(e.g. what IP</a:t>
            </a:r>
            <a:endParaRPr lang="en-GB" sz="15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the VM </a:t>
            </a: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was bound to)</a:t>
            </a:r>
          </a:p>
        </p:txBody>
      </p:sp>
      <p:sp>
        <p:nvSpPr>
          <p:cNvPr id="57" name="Text Box 56"/>
          <p:cNvSpPr txBox="1">
            <a:spLocks noChangeArrowheads="1"/>
          </p:cNvSpPr>
          <p:nvPr/>
        </p:nvSpPr>
        <p:spPr bwMode="auto">
          <a:xfrm>
            <a:off x="157163" y="5076825"/>
            <a:ext cx="2514600" cy="1031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Users can interact directly with their</a:t>
            </a: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VM in </a:t>
            </a: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the same way the would with a physical machine.</a:t>
            </a:r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 flipV="1">
            <a:off x="3429000" y="3779838"/>
            <a:ext cx="1588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9" name="AutoShape 58"/>
          <p:cNvCxnSpPr>
            <a:cxnSpLocks noChangeShapeType="1"/>
          </p:cNvCxnSpPr>
          <p:nvPr/>
        </p:nvCxnSpPr>
        <p:spPr bwMode="auto">
          <a:xfrm flipV="1">
            <a:off x="4019550" y="3079750"/>
            <a:ext cx="3836988" cy="1684338"/>
          </a:xfrm>
          <a:prstGeom prst="straightConnector1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60" name="AutoShape 59"/>
          <p:cNvCxnSpPr>
            <a:cxnSpLocks noChangeShapeType="1"/>
          </p:cNvCxnSpPr>
          <p:nvPr/>
        </p:nvCxnSpPr>
        <p:spPr bwMode="auto">
          <a:xfrm flipV="1">
            <a:off x="3333750" y="2265363"/>
            <a:ext cx="2862263" cy="2270125"/>
          </a:xfrm>
          <a:prstGeom prst="straightConnector1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61" name="AutoShape 60"/>
          <p:cNvCxnSpPr>
            <a:cxnSpLocks noChangeShapeType="1"/>
          </p:cNvCxnSpPr>
          <p:nvPr/>
        </p:nvCxnSpPr>
        <p:spPr bwMode="auto">
          <a:xfrm flipV="1">
            <a:off x="3333750" y="4783138"/>
            <a:ext cx="2851150" cy="590550"/>
          </a:xfrm>
          <a:prstGeom prst="straightConnector1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876800" y="2438400"/>
            <a:ext cx="722313" cy="45085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solidFill>
                  <a:srgbClr val="000000"/>
                </a:solidFill>
                <a:latin typeface="Bitstream Vera Sans" charset="0"/>
                <a:ea typeface="DejaVu Sans" charset="0"/>
                <a:cs typeface="DejaVu Sans" charset="0"/>
              </a:rPr>
              <a:t>Nimbus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493914" y="4142977"/>
            <a:ext cx="740927" cy="70564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299884" y="4463255"/>
            <a:ext cx="740927" cy="70564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31006" y="5016503"/>
            <a:ext cx="740927" cy="705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55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1932" y="4487335"/>
            <a:ext cx="6022603" cy="18012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Control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20270" y="4873599"/>
            <a:ext cx="1146295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86576" y="4873599"/>
            <a:ext cx="9522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Ctx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96546" y="4873599"/>
            <a:ext cx="14094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Image </a:t>
            </a:r>
            <a:r>
              <a:rPr lang="en-US" dirty="0" err="1" smtClean="0"/>
              <a:t>Mngm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6598" y="4873599"/>
            <a:ext cx="1501402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Virtualization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libvirt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9" y="-80955"/>
            <a:ext cx="85118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Nimbus Infrastructure: </a:t>
            </a:r>
            <a:br>
              <a:rPr lang="en-US" dirty="0" smtClean="0"/>
            </a:br>
            <a:r>
              <a:rPr lang="en-US" dirty="0" smtClean="0"/>
              <a:t>a Highly-Configurable </a:t>
            </a:r>
            <a:r>
              <a:rPr lang="en-US" dirty="0" err="1" smtClean="0"/>
              <a:t>IaaS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6/30/11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1263" y="5746130"/>
            <a:ext cx="536212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Xen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244" y="5746130"/>
            <a:ext cx="632918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KVM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15" y="5327596"/>
            <a:ext cx="486506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ssh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6601" y="5746130"/>
            <a:ext cx="1236236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LANtorrent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1932" y="3086096"/>
            <a:ext cx="6022603" cy="910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RM options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6598" y="3572938"/>
            <a:ext cx="8675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Default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1952" y="3572938"/>
            <a:ext cx="1942875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Workspace pilot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6229" y="3572938"/>
            <a:ext cx="214043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Default+backfill</a:t>
            </a:r>
            <a:r>
              <a:rPr lang="en-US" dirty="0" smtClean="0">
                <a:solidFill>
                  <a:srgbClr val="FFFFFF"/>
                </a:solidFill>
              </a:rPr>
              <a:t>/spot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1932" y="2137779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API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1932" y="2561104"/>
            <a:ext cx="6022603" cy="4360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Service Implementation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1932" y="1214442"/>
            <a:ext cx="6022603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Interfaces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1505" y="1602932"/>
            <a:ext cx="1436496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EC2 SOAP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34113" y="1602932"/>
            <a:ext cx="1711079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WSRF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66959" y="1214442"/>
            <a:ext cx="2319841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interfaces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739463" y="1602932"/>
            <a:ext cx="159170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66959" y="2561104"/>
            <a:ext cx="2319841" cy="14352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 Cumulus Service Implementation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340997" y="4085665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Storage API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366959" y="4487335"/>
            <a:ext cx="2345803" cy="18012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Implementation options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64925" y="5417052"/>
            <a:ext cx="7407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POSIX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4999" y="4085665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Control Protocol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41201" y="5239737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40997" y="2137779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API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564180" y="5332070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4180" y="5763063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95639" y="5796929"/>
            <a:ext cx="679355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HDFS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82733" y="1602932"/>
            <a:ext cx="1678591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EC2 Query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5" grpId="0" animBg="1"/>
      <p:bldP spid="13" grpId="0" animBg="1"/>
      <p:bldP spid="12" grpId="0" animBg="1"/>
      <p:bldP spid="5" grpId="0" animBg="1"/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40" grpId="0"/>
      <p:bldP spid="41" grpId="0" animBg="1"/>
      <p:bldP spid="43" grpId="0" animBg="1"/>
      <p:bldP spid="43" grpId="1" animBg="1"/>
      <p:bldP spid="44" grpId="0" animBg="1"/>
      <p:bldP spid="44" grpId="1" animBg="1"/>
      <p:bldP spid="51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0"/>
            <a:ext cx="8229600" cy="1143000"/>
          </a:xfrm>
        </p:spPr>
        <p:txBody>
          <a:bodyPr/>
          <a:lstStyle/>
          <a:p>
            <a:r>
              <a:rPr lang="en-US" dirty="0" smtClean="0"/>
              <a:t>Cumulus: a Scalable Storage Cloud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6/30/11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133" y="1112844"/>
            <a:ext cx="4551438" cy="4979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scalable storage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cloud with use-what-</a:t>
            </a:r>
            <a:r>
              <a:rPr lang="en-US" sz="2800" dirty="0" smtClean="0"/>
              <a:t>you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-have approach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S3-compatible open source implementation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Quota support for scientific users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Pluggable back-end to </a:t>
            </a:r>
            <a:r>
              <a:rPr lang="en-US" sz="2800" dirty="0" smtClean="0"/>
              <a:t>various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technologies such as POSIX, HDFS, </a:t>
            </a:r>
            <a:r>
              <a:rPr lang="en-US" sz="2800" dirty="0" smtClean="0"/>
              <a:t>Sector,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BlobSeer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Configurable to take advantage of multiple servers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Paper @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ScienceCloud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 2011 and HPDC 2011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4820462" y="990608"/>
          <a:ext cx="4376785" cy="2785533"/>
        </p:xfrm>
        <a:graphic>
          <a:graphicData uri="http://schemas.openxmlformats.org/presentationml/2006/ole">
            <p:oleObj spid="_x0000_s115714" r:id="rId3" imgW="6210300" imgH="3975100" progId="">
              <p:embed/>
            </p:oleObj>
          </a:graphicData>
        </a:graphic>
      </p:graphicFrame>
      <p:pic>
        <p:nvPicPr>
          <p:cNvPr id="13" name="Picture 12" descr="uploads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9781" y="3649906"/>
            <a:ext cx="4673600" cy="312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29395</TotalTime>
  <Words>1966</Words>
  <Application>Microsoft Macintosh PowerPoint</Application>
  <PresentationFormat>On-screen Show (4:3)</PresentationFormat>
  <Paragraphs>584</Paragraphs>
  <Slides>47</Slides>
  <Notes>13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Infrastructure Clouds: Outsourcing Ecosystem for Science</vt:lpstr>
      <vt:lpstr>Horseless Carriage: Story of an Innovation</vt:lpstr>
      <vt:lpstr>The Cloud Computing Innovation</vt:lpstr>
      <vt:lpstr>Nimbus Components</vt:lpstr>
      <vt:lpstr>Nimbus Infrastructure</vt:lpstr>
      <vt:lpstr>IaaS: How it Works</vt:lpstr>
      <vt:lpstr>IaaS: How it Works</vt:lpstr>
      <vt:lpstr>Nimbus Infrastructure:  a Highly-Configurable IaaS Architecture</vt:lpstr>
      <vt:lpstr>Cumulus: a Scalable Storage Cloud</vt:lpstr>
      <vt:lpstr>LANTorrent: Fast Image Deployment</vt:lpstr>
      <vt:lpstr>Backfill: Lower the Cost of Your Cloud</vt:lpstr>
      <vt:lpstr>Nimbus Platform</vt:lpstr>
      <vt:lpstr>Nimbus Platform: Working with Hybrid Clouds</vt:lpstr>
      <vt:lpstr>Nimbus Platform cloudinit.d</vt:lpstr>
      <vt:lpstr>A Simplified Deployment Scenario</vt:lpstr>
      <vt:lpstr>Collaborative Scenario</vt:lpstr>
      <vt:lpstr>Collaborative Scenario</vt:lpstr>
      <vt:lpstr>Collaborative Scenario</vt:lpstr>
      <vt:lpstr>Cloudinit.d Goals</vt:lpstr>
      <vt:lpstr>Cloudinit.d Goals</vt:lpstr>
      <vt:lpstr>Cloudinit.d Goals</vt:lpstr>
      <vt:lpstr>Cloudinit.d Goals</vt:lpstr>
      <vt:lpstr>Cloudinit.d Goals</vt:lpstr>
      <vt:lpstr>Cloudinit.d Goals</vt:lpstr>
      <vt:lpstr>Cloudinit.d Goals</vt:lpstr>
      <vt:lpstr>Cloudinit.d Status</vt:lpstr>
      <vt:lpstr>The Nimbus Platform  Context Broker</vt:lpstr>
      <vt:lpstr>Context Broker Goals</vt:lpstr>
      <vt:lpstr>Turnkey Virtual Clusters</vt:lpstr>
      <vt:lpstr>Turnkey Virtual Clusters</vt:lpstr>
      <vt:lpstr>Context Broker</vt:lpstr>
      <vt:lpstr>Context Broker Status</vt:lpstr>
      <vt:lpstr>Elastic Scaling, Reliability and High Availability</vt:lpstr>
      <vt:lpstr>Elasticity, Reliability and Failure</vt:lpstr>
      <vt:lpstr>Elasticity, Reliability and Failure</vt:lpstr>
      <vt:lpstr>Scientific Applications on Infrastructure Clouds</vt:lpstr>
      <vt:lpstr>Slide 37</vt:lpstr>
      <vt:lpstr>Slide 38</vt:lpstr>
      <vt:lpstr>Slide 39</vt:lpstr>
      <vt:lpstr>Sky Computing</vt:lpstr>
      <vt:lpstr>Slide 41</vt:lpstr>
      <vt:lpstr>More About </vt:lpstr>
      <vt:lpstr>Slide 43</vt:lpstr>
      <vt:lpstr>The Nimbus Team</vt:lpstr>
      <vt:lpstr>The Nimbus Team</vt:lpstr>
      <vt:lpstr>Parting Thoughts</vt:lpstr>
      <vt:lpstr>Slide 47</vt:lpstr>
    </vt:vector>
  </TitlesOfParts>
  <Company>UVic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Scheduler</dc:title>
  <dc:creator>Patrick Armstrong</dc:creator>
  <cp:lastModifiedBy>Kate Keahey</cp:lastModifiedBy>
  <cp:revision>173</cp:revision>
  <cp:lastPrinted>2010-04-21T03:34:46Z</cp:lastPrinted>
  <dcterms:created xsi:type="dcterms:W3CDTF">2011-06-29T13:59:15Z</dcterms:created>
  <dcterms:modified xsi:type="dcterms:W3CDTF">2011-06-30T10:30:43Z</dcterms:modified>
</cp:coreProperties>
</file>